
<file path=[Content_Types].xml><?xml version="1.0" encoding="utf-8"?>
<Types xmlns="http://schemas.openxmlformats.org/package/2006/content-types">
  <Default Extension="1"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3"/>
  </p:notesMasterIdLst>
  <p:sldIdLst>
    <p:sldId id="256" r:id="rId2"/>
    <p:sldId id="257" r:id="rId3"/>
    <p:sldId id="258" r:id="rId4"/>
    <p:sldId id="259" r:id="rId5"/>
    <p:sldId id="260" r:id="rId6"/>
    <p:sldId id="261" r:id="rId7"/>
    <p:sldId id="263" r:id="rId8"/>
    <p:sldId id="264" r:id="rId9"/>
    <p:sldId id="305" r:id="rId10"/>
    <p:sldId id="307" r:id="rId11"/>
    <p:sldId id="306" r:id="rId12"/>
    <p:sldId id="308" r:id="rId13"/>
    <p:sldId id="265" r:id="rId14"/>
    <p:sldId id="266" r:id="rId15"/>
    <p:sldId id="268" r:id="rId16"/>
    <p:sldId id="269" r:id="rId17"/>
    <p:sldId id="270" r:id="rId18"/>
    <p:sldId id="271" r:id="rId19"/>
    <p:sldId id="272" r:id="rId20"/>
    <p:sldId id="274" r:id="rId21"/>
    <p:sldId id="276" r:id="rId22"/>
    <p:sldId id="277" r:id="rId23"/>
    <p:sldId id="278" r:id="rId24"/>
    <p:sldId id="279" r:id="rId25"/>
    <p:sldId id="280" r:id="rId26"/>
    <p:sldId id="281" r:id="rId27"/>
    <p:sldId id="282" r:id="rId28"/>
    <p:sldId id="283" r:id="rId29"/>
    <p:sldId id="284" r:id="rId30"/>
    <p:sldId id="286" r:id="rId31"/>
    <p:sldId id="288" r:id="rId32"/>
    <p:sldId id="289" r:id="rId33"/>
    <p:sldId id="290" r:id="rId34"/>
    <p:sldId id="293" r:id="rId35"/>
    <p:sldId id="294" r:id="rId36"/>
    <p:sldId id="298" r:id="rId37"/>
    <p:sldId id="299" r:id="rId38"/>
    <p:sldId id="309" r:id="rId39"/>
    <p:sldId id="300" r:id="rId40"/>
    <p:sldId id="302" r:id="rId41"/>
    <p:sldId id="304"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9" autoAdjust="0"/>
    <p:restoredTop sz="94660"/>
  </p:normalViewPr>
  <p:slideViewPr>
    <p:cSldViewPr snapToGrid="0" snapToObjects="1">
      <p:cViewPr>
        <p:scale>
          <a:sx n="83" d="100"/>
          <a:sy n="83" d="100"/>
        </p:scale>
        <p:origin x="750" y="15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6A0C0E0-47B5-4A76-8824-48FC031009FD}"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60CADBC3-CDC3-46EF-BD6F-8001863C0394}">
      <dgm:prSet/>
      <dgm:spPr/>
      <dgm:t>
        <a:bodyPr/>
        <a:lstStyle/>
        <a:p>
          <a:r>
            <a:rPr lang="en-US"/>
            <a:t>Hahn March – CEO</a:t>
          </a:r>
        </a:p>
      </dgm:t>
    </dgm:pt>
    <dgm:pt modelId="{6CACEF16-E6B5-4FB5-A9EF-3F292E2268A2}" type="parTrans" cxnId="{6CB9F748-B3F9-4C0A-A0F6-B2CF1AAC4722}">
      <dgm:prSet/>
      <dgm:spPr/>
      <dgm:t>
        <a:bodyPr/>
        <a:lstStyle/>
        <a:p>
          <a:endParaRPr lang="en-US"/>
        </a:p>
      </dgm:t>
    </dgm:pt>
    <dgm:pt modelId="{EB055BFE-1EB5-4FC0-A8AC-708D5CD62F1C}" type="sibTrans" cxnId="{6CB9F748-B3F9-4C0A-A0F6-B2CF1AAC4722}">
      <dgm:prSet/>
      <dgm:spPr/>
      <dgm:t>
        <a:bodyPr/>
        <a:lstStyle/>
        <a:p>
          <a:endParaRPr lang="en-US"/>
        </a:p>
      </dgm:t>
    </dgm:pt>
    <dgm:pt modelId="{2CD55157-832C-4411-B278-22168AA2F12C}">
      <dgm:prSet/>
      <dgm:spPr/>
      <dgm:t>
        <a:bodyPr/>
        <a:lstStyle/>
        <a:p>
          <a:r>
            <a:rPr lang="en-US"/>
            <a:t>- Founder and visionary behind Signal Health Group's national expansion.</a:t>
          </a:r>
        </a:p>
      </dgm:t>
    </dgm:pt>
    <dgm:pt modelId="{097F7D55-B80E-4731-8F1F-E06E2F0A024F}" type="parTrans" cxnId="{10D0A90A-4C1F-4DB5-912C-6F4DF4847407}">
      <dgm:prSet/>
      <dgm:spPr/>
      <dgm:t>
        <a:bodyPr/>
        <a:lstStyle/>
        <a:p>
          <a:endParaRPr lang="en-US"/>
        </a:p>
      </dgm:t>
    </dgm:pt>
    <dgm:pt modelId="{487166B3-51AC-4B1C-9A4D-BB0E8DA40D37}" type="sibTrans" cxnId="{10D0A90A-4C1F-4DB5-912C-6F4DF4847407}">
      <dgm:prSet/>
      <dgm:spPr/>
      <dgm:t>
        <a:bodyPr/>
        <a:lstStyle/>
        <a:p>
          <a:endParaRPr lang="en-US"/>
        </a:p>
      </dgm:t>
    </dgm:pt>
    <dgm:pt modelId="{C9A7E840-4134-485D-9D56-3D1C50ED480B}">
      <dgm:prSet/>
      <dgm:spPr/>
      <dgm:t>
        <a:bodyPr/>
        <a:lstStyle/>
        <a:p>
          <a:r>
            <a:rPr lang="en-US"/>
            <a:t>Janna McCourt – Administrator</a:t>
          </a:r>
        </a:p>
      </dgm:t>
    </dgm:pt>
    <dgm:pt modelId="{2811E562-BA40-4C91-9476-2D49DBB52616}" type="parTrans" cxnId="{51736368-495E-4D28-9B2C-14DA1EFA978A}">
      <dgm:prSet/>
      <dgm:spPr/>
      <dgm:t>
        <a:bodyPr/>
        <a:lstStyle/>
        <a:p>
          <a:endParaRPr lang="en-US"/>
        </a:p>
      </dgm:t>
    </dgm:pt>
    <dgm:pt modelId="{EBA5F629-B641-4A07-8D9D-F4719F25F2E0}" type="sibTrans" cxnId="{51736368-495E-4D28-9B2C-14DA1EFA978A}">
      <dgm:prSet/>
      <dgm:spPr/>
      <dgm:t>
        <a:bodyPr/>
        <a:lstStyle/>
        <a:p>
          <a:endParaRPr lang="en-US"/>
        </a:p>
      </dgm:t>
    </dgm:pt>
    <dgm:pt modelId="{A799EC12-4424-4562-9B87-788CDA5DD636}">
      <dgm:prSet/>
      <dgm:spPr/>
      <dgm:t>
        <a:bodyPr/>
        <a:lstStyle/>
        <a:p>
          <a:r>
            <a:rPr lang="en-US"/>
            <a:t>- Oversees daily operations and ensures regulatory compliance.</a:t>
          </a:r>
        </a:p>
      </dgm:t>
    </dgm:pt>
    <dgm:pt modelId="{69A96B15-042A-4DCF-95A9-38ADE7909686}" type="parTrans" cxnId="{3FF918A5-7398-40FB-87F7-F2D73F52CB86}">
      <dgm:prSet/>
      <dgm:spPr/>
      <dgm:t>
        <a:bodyPr/>
        <a:lstStyle/>
        <a:p>
          <a:endParaRPr lang="en-US"/>
        </a:p>
      </dgm:t>
    </dgm:pt>
    <dgm:pt modelId="{F82C3855-368D-474D-8151-4B34C70D967F}" type="sibTrans" cxnId="{3FF918A5-7398-40FB-87F7-F2D73F52CB86}">
      <dgm:prSet/>
      <dgm:spPr/>
      <dgm:t>
        <a:bodyPr/>
        <a:lstStyle/>
        <a:p>
          <a:endParaRPr lang="en-US"/>
        </a:p>
      </dgm:t>
    </dgm:pt>
    <dgm:pt modelId="{13DB61C6-C163-40B0-B24C-2DC847310F44}">
      <dgm:prSet/>
      <dgm:spPr/>
      <dgm:t>
        <a:bodyPr/>
        <a:lstStyle/>
        <a:p>
          <a:r>
            <a:rPr lang="en-US"/>
            <a:t>Nicole Farmer – Director</a:t>
          </a:r>
        </a:p>
      </dgm:t>
    </dgm:pt>
    <dgm:pt modelId="{069151C7-9968-4CE9-B3EA-571A7BE5D6A3}" type="parTrans" cxnId="{E1BB38FC-9BB1-4B35-8118-4BC777EB1630}">
      <dgm:prSet/>
      <dgm:spPr/>
      <dgm:t>
        <a:bodyPr/>
        <a:lstStyle/>
        <a:p>
          <a:endParaRPr lang="en-US"/>
        </a:p>
      </dgm:t>
    </dgm:pt>
    <dgm:pt modelId="{0F887B39-C7B0-440D-83C5-E1E21D4D8480}" type="sibTrans" cxnId="{E1BB38FC-9BB1-4B35-8118-4BC777EB1630}">
      <dgm:prSet/>
      <dgm:spPr/>
      <dgm:t>
        <a:bodyPr/>
        <a:lstStyle/>
        <a:p>
          <a:endParaRPr lang="en-US"/>
        </a:p>
      </dgm:t>
    </dgm:pt>
    <dgm:pt modelId="{8E803412-8EB3-43DB-9BF2-4FBC2D8E0F06}">
      <dgm:prSet/>
      <dgm:spPr/>
      <dgm:t>
        <a:bodyPr/>
        <a:lstStyle/>
        <a:p>
          <a:r>
            <a:rPr lang="en-US"/>
            <a:t>- Leads strategic planning and clinical initiatives.</a:t>
          </a:r>
        </a:p>
      </dgm:t>
    </dgm:pt>
    <dgm:pt modelId="{52B30AB6-3F26-4D06-8F5E-CCB169D59AB9}" type="parTrans" cxnId="{DE4D01CE-2FAA-4BC6-A6D4-5C9FAC485DC9}">
      <dgm:prSet/>
      <dgm:spPr/>
      <dgm:t>
        <a:bodyPr/>
        <a:lstStyle/>
        <a:p>
          <a:endParaRPr lang="en-US"/>
        </a:p>
      </dgm:t>
    </dgm:pt>
    <dgm:pt modelId="{36D5F770-3F48-4F1D-BD01-EAF28518B35D}" type="sibTrans" cxnId="{DE4D01CE-2FAA-4BC6-A6D4-5C9FAC485DC9}">
      <dgm:prSet/>
      <dgm:spPr/>
      <dgm:t>
        <a:bodyPr/>
        <a:lstStyle/>
        <a:p>
          <a:endParaRPr lang="en-US"/>
        </a:p>
      </dgm:t>
    </dgm:pt>
    <dgm:pt modelId="{408B2B28-8F74-4BDB-B33C-BF6C72F4FDF0}">
      <dgm:prSet/>
      <dgm:spPr/>
      <dgm:t>
        <a:bodyPr/>
        <a:lstStyle/>
        <a:p>
          <a:r>
            <a:rPr lang="en-US"/>
            <a:t>Tyler Overmier –Human Recourses Director and Agency Manager- Manages recruitment, employee relations, and agency operations.</a:t>
          </a:r>
        </a:p>
      </dgm:t>
    </dgm:pt>
    <dgm:pt modelId="{9565709E-2A39-4CC7-A17E-620DE3E716F9}" type="parTrans" cxnId="{13630A63-B41D-470D-8665-C386BB815B47}">
      <dgm:prSet/>
      <dgm:spPr/>
      <dgm:t>
        <a:bodyPr/>
        <a:lstStyle/>
        <a:p>
          <a:endParaRPr lang="en-US"/>
        </a:p>
      </dgm:t>
    </dgm:pt>
    <dgm:pt modelId="{61852202-3A3E-4B18-A9F5-AFCF45158C13}" type="sibTrans" cxnId="{13630A63-B41D-470D-8665-C386BB815B47}">
      <dgm:prSet/>
      <dgm:spPr/>
      <dgm:t>
        <a:bodyPr/>
        <a:lstStyle/>
        <a:p>
          <a:endParaRPr lang="en-US"/>
        </a:p>
      </dgm:t>
    </dgm:pt>
    <dgm:pt modelId="{F08312F4-E580-41F9-A487-DCD415BC3AC1}">
      <dgm:prSet/>
      <dgm:spPr/>
      <dgm:t>
        <a:bodyPr/>
        <a:lstStyle/>
        <a:p>
          <a:r>
            <a:rPr lang="en-US"/>
            <a:t>Amy Caballero – Skilled Scheduler</a:t>
          </a:r>
        </a:p>
      </dgm:t>
    </dgm:pt>
    <dgm:pt modelId="{35802C3D-0327-4221-A152-F5F2828C03CA}" type="parTrans" cxnId="{A3123EBE-A4BC-4D10-82C4-511BE20FEB49}">
      <dgm:prSet/>
      <dgm:spPr/>
      <dgm:t>
        <a:bodyPr/>
        <a:lstStyle/>
        <a:p>
          <a:endParaRPr lang="en-US"/>
        </a:p>
      </dgm:t>
    </dgm:pt>
    <dgm:pt modelId="{2B505406-0BCA-4DDF-AD5E-F3AE21A04B8B}" type="sibTrans" cxnId="{A3123EBE-A4BC-4D10-82C4-511BE20FEB49}">
      <dgm:prSet/>
      <dgm:spPr/>
      <dgm:t>
        <a:bodyPr/>
        <a:lstStyle/>
        <a:p>
          <a:endParaRPr lang="en-US"/>
        </a:p>
      </dgm:t>
    </dgm:pt>
    <dgm:pt modelId="{2778BC1D-C634-4A4E-9784-F9CC3A612064}">
      <dgm:prSet/>
      <dgm:spPr/>
      <dgm:t>
        <a:bodyPr/>
        <a:lstStyle/>
        <a:p>
          <a:r>
            <a:rPr lang="en-US"/>
            <a:t>- Coordinates scheduling for skilled nursing and therapy services.</a:t>
          </a:r>
        </a:p>
      </dgm:t>
    </dgm:pt>
    <dgm:pt modelId="{465A7F81-C26C-4534-BDAB-D01F10419DA1}" type="parTrans" cxnId="{E616BA7A-F332-4AE3-8B4D-B1B74CDE1923}">
      <dgm:prSet/>
      <dgm:spPr/>
      <dgm:t>
        <a:bodyPr/>
        <a:lstStyle/>
        <a:p>
          <a:endParaRPr lang="en-US"/>
        </a:p>
      </dgm:t>
    </dgm:pt>
    <dgm:pt modelId="{36C06E2E-C542-4E2E-816B-180072C578D7}" type="sibTrans" cxnId="{E616BA7A-F332-4AE3-8B4D-B1B74CDE1923}">
      <dgm:prSet/>
      <dgm:spPr/>
      <dgm:t>
        <a:bodyPr/>
        <a:lstStyle/>
        <a:p>
          <a:endParaRPr lang="en-US"/>
        </a:p>
      </dgm:t>
    </dgm:pt>
    <dgm:pt modelId="{CF991579-0901-4147-882C-8788D1853421}">
      <dgm:prSet/>
      <dgm:spPr/>
      <dgm:t>
        <a:bodyPr/>
        <a:lstStyle/>
        <a:p>
          <a:r>
            <a:rPr lang="en-US" dirty="0"/>
            <a:t>Trinity Brumley – Non-Skilled Scheduler</a:t>
          </a:r>
        </a:p>
      </dgm:t>
    </dgm:pt>
    <dgm:pt modelId="{29132B08-4C63-40A8-9E12-76AB3CE8A9BA}" type="parTrans" cxnId="{42DC9126-7FD8-4DD1-9F91-DAB461B16284}">
      <dgm:prSet/>
      <dgm:spPr/>
      <dgm:t>
        <a:bodyPr/>
        <a:lstStyle/>
        <a:p>
          <a:endParaRPr lang="en-US"/>
        </a:p>
      </dgm:t>
    </dgm:pt>
    <dgm:pt modelId="{A9FB321C-E84C-4666-AEA3-AEAF655AFCAA}" type="sibTrans" cxnId="{42DC9126-7FD8-4DD1-9F91-DAB461B16284}">
      <dgm:prSet/>
      <dgm:spPr/>
      <dgm:t>
        <a:bodyPr/>
        <a:lstStyle/>
        <a:p>
          <a:endParaRPr lang="en-US"/>
        </a:p>
      </dgm:t>
    </dgm:pt>
    <dgm:pt modelId="{61124AC9-E185-4D62-BE8D-783DEF54A69C}">
      <dgm:prSet/>
      <dgm:spPr/>
      <dgm:t>
        <a:bodyPr/>
        <a:lstStyle/>
        <a:p>
          <a:r>
            <a:rPr lang="en-US"/>
            <a:t>- Manages care schedules for personal care and support staff.</a:t>
          </a:r>
        </a:p>
      </dgm:t>
    </dgm:pt>
    <dgm:pt modelId="{BBF4B284-8F19-47B0-8ECA-7A06ECF1D39C}" type="parTrans" cxnId="{58F2A68F-4730-4A0A-AFB1-A4A3E15A2F29}">
      <dgm:prSet/>
      <dgm:spPr/>
      <dgm:t>
        <a:bodyPr/>
        <a:lstStyle/>
        <a:p>
          <a:endParaRPr lang="en-US"/>
        </a:p>
      </dgm:t>
    </dgm:pt>
    <dgm:pt modelId="{2511BBEC-251F-4050-AFAC-9EC33ED3EFF0}" type="sibTrans" cxnId="{58F2A68F-4730-4A0A-AFB1-A4A3E15A2F29}">
      <dgm:prSet/>
      <dgm:spPr/>
      <dgm:t>
        <a:bodyPr/>
        <a:lstStyle/>
        <a:p>
          <a:endParaRPr lang="en-US"/>
        </a:p>
      </dgm:t>
    </dgm:pt>
    <dgm:pt modelId="{7B24289B-6910-4EB2-ABAC-24A34DA57B74}">
      <dgm:prSet/>
      <dgm:spPr/>
      <dgm:t>
        <a:bodyPr/>
        <a:lstStyle/>
        <a:p>
          <a:r>
            <a:rPr lang="en-US"/>
            <a:t>Susan Preble – Director of Nursing</a:t>
          </a:r>
        </a:p>
      </dgm:t>
    </dgm:pt>
    <dgm:pt modelId="{8847D286-117E-4897-AC1F-6C3D026BFFE0}" type="parTrans" cxnId="{546CF7BD-0DE6-48EF-80EE-9A839D8091C7}">
      <dgm:prSet/>
      <dgm:spPr/>
      <dgm:t>
        <a:bodyPr/>
        <a:lstStyle/>
        <a:p>
          <a:endParaRPr lang="en-US"/>
        </a:p>
      </dgm:t>
    </dgm:pt>
    <dgm:pt modelId="{82A45E14-DC1C-4B28-8583-E57290934464}" type="sibTrans" cxnId="{546CF7BD-0DE6-48EF-80EE-9A839D8091C7}">
      <dgm:prSet/>
      <dgm:spPr/>
      <dgm:t>
        <a:bodyPr/>
        <a:lstStyle/>
        <a:p>
          <a:endParaRPr lang="en-US"/>
        </a:p>
      </dgm:t>
    </dgm:pt>
    <dgm:pt modelId="{6AC457FF-14E6-407B-9B6A-28D2249BF15E}">
      <dgm:prSet/>
      <dgm:spPr/>
      <dgm:t>
        <a:bodyPr/>
        <a:lstStyle/>
        <a:p>
          <a:r>
            <a:rPr lang="en-US" dirty="0"/>
            <a:t>- Leads the nursing team and upholds quality care standards.</a:t>
          </a:r>
        </a:p>
      </dgm:t>
    </dgm:pt>
    <dgm:pt modelId="{85AAAD06-A2BA-49F6-AF80-B72C815B6BCA}" type="parTrans" cxnId="{D9B14C15-BEB0-43A0-906C-6B1B539E915A}">
      <dgm:prSet/>
      <dgm:spPr/>
      <dgm:t>
        <a:bodyPr/>
        <a:lstStyle/>
        <a:p>
          <a:endParaRPr lang="en-US"/>
        </a:p>
      </dgm:t>
    </dgm:pt>
    <dgm:pt modelId="{3B9CF5E1-B22A-411E-93B0-68B1640E69EB}" type="sibTrans" cxnId="{D9B14C15-BEB0-43A0-906C-6B1B539E915A}">
      <dgm:prSet/>
      <dgm:spPr/>
      <dgm:t>
        <a:bodyPr/>
        <a:lstStyle/>
        <a:p>
          <a:endParaRPr lang="en-US"/>
        </a:p>
      </dgm:t>
    </dgm:pt>
    <dgm:pt modelId="{2C8D6D47-6B11-4D4D-BD09-EB365F479E15}" type="pres">
      <dgm:prSet presAssocID="{16A0C0E0-47B5-4A76-8824-48FC031009FD}" presName="vert0" presStyleCnt="0">
        <dgm:presLayoutVars>
          <dgm:dir/>
          <dgm:animOne val="branch"/>
          <dgm:animLvl val="lvl"/>
        </dgm:presLayoutVars>
      </dgm:prSet>
      <dgm:spPr/>
    </dgm:pt>
    <dgm:pt modelId="{B5F15BDB-E56F-4C39-AF08-844D47B87D32}" type="pres">
      <dgm:prSet presAssocID="{60CADBC3-CDC3-46EF-BD6F-8001863C0394}" presName="thickLine" presStyleLbl="alignNode1" presStyleIdx="0" presStyleCnt="13"/>
      <dgm:spPr/>
    </dgm:pt>
    <dgm:pt modelId="{B3DDBB8D-403C-4E8A-B5DA-A73B39030F10}" type="pres">
      <dgm:prSet presAssocID="{60CADBC3-CDC3-46EF-BD6F-8001863C0394}" presName="horz1" presStyleCnt="0"/>
      <dgm:spPr/>
    </dgm:pt>
    <dgm:pt modelId="{26787AB9-2E82-4EE6-84F6-01257DE29AD9}" type="pres">
      <dgm:prSet presAssocID="{60CADBC3-CDC3-46EF-BD6F-8001863C0394}" presName="tx1" presStyleLbl="revTx" presStyleIdx="0" presStyleCnt="13"/>
      <dgm:spPr/>
    </dgm:pt>
    <dgm:pt modelId="{ABB4DD01-E97C-4699-AD0C-4C3125061E5D}" type="pres">
      <dgm:prSet presAssocID="{60CADBC3-CDC3-46EF-BD6F-8001863C0394}" presName="vert1" presStyleCnt="0"/>
      <dgm:spPr/>
    </dgm:pt>
    <dgm:pt modelId="{5752B714-D0C7-456C-9E6A-5E8D03E1854C}" type="pres">
      <dgm:prSet presAssocID="{2CD55157-832C-4411-B278-22168AA2F12C}" presName="thickLine" presStyleLbl="alignNode1" presStyleIdx="1" presStyleCnt="13"/>
      <dgm:spPr/>
    </dgm:pt>
    <dgm:pt modelId="{CD403586-DE7F-418D-B109-A9584C50BBED}" type="pres">
      <dgm:prSet presAssocID="{2CD55157-832C-4411-B278-22168AA2F12C}" presName="horz1" presStyleCnt="0"/>
      <dgm:spPr/>
    </dgm:pt>
    <dgm:pt modelId="{900F32F5-772F-4899-8866-B1A1D8C42AAC}" type="pres">
      <dgm:prSet presAssocID="{2CD55157-832C-4411-B278-22168AA2F12C}" presName="tx1" presStyleLbl="revTx" presStyleIdx="1" presStyleCnt="13"/>
      <dgm:spPr/>
    </dgm:pt>
    <dgm:pt modelId="{9FAB77C9-31CE-4155-A4B3-D19D7C03C88B}" type="pres">
      <dgm:prSet presAssocID="{2CD55157-832C-4411-B278-22168AA2F12C}" presName="vert1" presStyleCnt="0"/>
      <dgm:spPr/>
    </dgm:pt>
    <dgm:pt modelId="{85C011BB-F90B-4888-8092-5387639DDFAE}" type="pres">
      <dgm:prSet presAssocID="{C9A7E840-4134-485D-9D56-3D1C50ED480B}" presName="thickLine" presStyleLbl="alignNode1" presStyleIdx="2" presStyleCnt="13"/>
      <dgm:spPr/>
    </dgm:pt>
    <dgm:pt modelId="{D678E973-3CDA-410F-ADDF-781DD810A651}" type="pres">
      <dgm:prSet presAssocID="{C9A7E840-4134-485D-9D56-3D1C50ED480B}" presName="horz1" presStyleCnt="0"/>
      <dgm:spPr/>
    </dgm:pt>
    <dgm:pt modelId="{391ED2BF-A11C-4158-B42C-D8D602B03F4A}" type="pres">
      <dgm:prSet presAssocID="{C9A7E840-4134-485D-9D56-3D1C50ED480B}" presName="tx1" presStyleLbl="revTx" presStyleIdx="2" presStyleCnt="13"/>
      <dgm:spPr/>
    </dgm:pt>
    <dgm:pt modelId="{30F66FCB-8E21-43AA-8864-C1C3761C30D2}" type="pres">
      <dgm:prSet presAssocID="{C9A7E840-4134-485D-9D56-3D1C50ED480B}" presName="vert1" presStyleCnt="0"/>
      <dgm:spPr/>
    </dgm:pt>
    <dgm:pt modelId="{DF3963D5-F8BB-4990-9235-47D2A0FF41B8}" type="pres">
      <dgm:prSet presAssocID="{A799EC12-4424-4562-9B87-788CDA5DD636}" presName="thickLine" presStyleLbl="alignNode1" presStyleIdx="3" presStyleCnt="13"/>
      <dgm:spPr/>
    </dgm:pt>
    <dgm:pt modelId="{BA951358-0327-4D3A-92C7-9B92D723B1CE}" type="pres">
      <dgm:prSet presAssocID="{A799EC12-4424-4562-9B87-788CDA5DD636}" presName="horz1" presStyleCnt="0"/>
      <dgm:spPr/>
    </dgm:pt>
    <dgm:pt modelId="{BA314DB4-79AA-4348-81B6-2CC875484A1E}" type="pres">
      <dgm:prSet presAssocID="{A799EC12-4424-4562-9B87-788CDA5DD636}" presName="tx1" presStyleLbl="revTx" presStyleIdx="3" presStyleCnt="13"/>
      <dgm:spPr/>
    </dgm:pt>
    <dgm:pt modelId="{958CADFE-5A14-45DE-A68D-9E1CBCC158C5}" type="pres">
      <dgm:prSet presAssocID="{A799EC12-4424-4562-9B87-788CDA5DD636}" presName="vert1" presStyleCnt="0"/>
      <dgm:spPr/>
    </dgm:pt>
    <dgm:pt modelId="{187C4A5D-C24E-4C98-8E0D-E99D62FC6B61}" type="pres">
      <dgm:prSet presAssocID="{13DB61C6-C163-40B0-B24C-2DC847310F44}" presName="thickLine" presStyleLbl="alignNode1" presStyleIdx="4" presStyleCnt="13"/>
      <dgm:spPr/>
    </dgm:pt>
    <dgm:pt modelId="{12E2DD65-8B42-445B-BE6A-857376B1DA1B}" type="pres">
      <dgm:prSet presAssocID="{13DB61C6-C163-40B0-B24C-2DC847310F44}" presName="horz1" presStyleCnt="0"/>
      <dgm:spPr/>
    </dgm:pt>
    <dgm:pt modelId="{8CB3EB82-2FC4-403F-8EEF-AA9F84CC8AAF}" type="pres">
      <dgm:prSet presAssocID="{13DB61C6-C163-40B0-B24C-2DC847310F44}" presName="tx1" presStyleLbl="revTx" presStyleIdx="4" presStyleCnt="13"/>
      <dgm:spPr/>
    </dgm:pt>
    <dgm:pt modelId="{D3163615-FA0F-4FF7-AB43-D1CA0AAE1FF3}" type="pres">
      <dgm:prSet presAssocID="{13DB61C6-C163-40B0-B24C-2DC847310F44}" presName="vert1" presStyleCnt="0"/>
      <dgm:spPr/>
    </dgm:pt>
    <dgm:pt modelId="{FFF4B345-FBD1-48FC-A2AA-2772E196AFE3}" type="pres">
      <dgm:prSet presAssocID="{8E803412-8EB3-43DB-9BF2-4FBC2D8E0F06}" presName="thickLine" presStyleLbl="alignNode1" presStyleIdx="5" presStyleCnt="13"/>
      <dgm:spPr/>
    </dgm:pt>
    <dgm:pt modelId="{02AC500A-6672-4B95-8DB9-CFA14DD4D0C2}" type="pres">
      <dgm:prSet presAssocID="{8E803412-8EB3-43DB-9BF2-4FBC2D8E0F06}" presName="horz1" presStyleCnt="0"/>
      <dgm:spPr/>
    </dgm:pt>
    <dgm:pt modelId="{047E6F5F-FC57-4A65-8FF9-D872451ED09F}" type="pres">
      <dgm:prSet presAssocID="{8E803412-8EB3-43DB-9BF2-4FBC2D8E0F06}" presName="tx1" presStyleLbl="revTx" presStyleIdx="5" presStyleCnt="13"/>
      <dgm:spPr/>
    </dgm:pt>
    <dgm:pt modelId="{C94CBE3C-8EFC-451C-B317-253AF8C5CA3B}" type="pres">
      <dgm:prSet presAssocID="{8E803412-8EB3-43DB-9BF2-4FBC2D8E0F06}" presName="vert1" presStyleCnt="0"/>
      <dgm:spPr/>
    </dgm:pt>
    <dgm:pt modelId="{13A5434A-1B24-4BAC-A8C1-4284D39C8A02}" type="pres">
      <dgm:prSet presAssocID="{408B2B28-8F74-4BDB-B33C-BF6C72F4FDF0}" presName="thickLine" presStyleLbl="alignNode1" presStyleIdx="6" presStyleCnt="13"/>
      <dgm:spPr/>
    </dgm:pt>
    <dgm:pt modelId="{EFCB7D7D-36AD-4786-A521-65C4E52BAF7A}" type="pres">
      <dgm:prSet presAssocID="{408B2B28-8F74-4BDB-B33C-BF6C72F4FDF0}" presName="horz1" presStyleCnt="0"/>
      <dgm:spPr/>
    </dgm:pt>
    <dgm:pt modelId="{10EC831E-D71F-4105-A05C-7DF091DEC1DD}" type="pres">
      <dgm:prSet presAssocID="{408B2B28-8F74-4BDB-B33C-BF6C72F4FDF0}" presName="tx1" presStyleLbl="revTx" presStyleIdx="6" presStyleCnt="13"/>
      <dgm:spPr/>
    </dgm:pt>
    <dgm:pt modelId="{253CAD39-E005-4BCC-8632-CACD3DA9E936}" type="pres">
      <dgm:prSet presAssocID="{408B2B28-8F74-4BDB-B33C-BF6C72F4FDF0}" presName="vert1" presStyleCnt="0"/>
      <dgm:spPr/>
    </dgm:pt>
    <dgm:pt modelId="{21BD55BD-661F-4BED-AD70-B810AB45F0EA}" type="pres">
      <dgm:prSet presAssocID="{F08312F4-E580-41F9-A487-DCD415BC3AC1}" presName="thickLine" presStyleLbl="alignNode1" presStyleIdx="7" presStyleCnt="13"/>
      <dgm:spPr/>
    </dgm:pt>
    <dgm:pt modelId="{2FAAB798-4B12-4F83-9ABB-0EB5C0E59329}" type="pres">
      <dgm:prSet presAssocID="{F08312F4-E580-41F9-A487-DCD415BC3AC1}" presName="horz1" presStyleCnt="0"/>
      <dgm:spPr/>
    </dgm:pt>
    <dgm:pt modelId="{BE5E03DA-7276-4C21-89DA-D1D12B8EA312}" type="pres">
      <dgm:prSet presAssocID="{F08312F4-E580-41F9-A487-DCD415BC3AC1}" presName="tx1" presStyleLbl="revTx" presStyleIdx="7" presStyleCnt="13"/>
      <dgm:spPr/>
    </dgm:pt>
    <dgm:pt modelId="{04DF0C5B-79E3-4B58-88AF-3CF9F133ECA1}" type="pres">
      <dgm:prSet presAssocID="{F08312F4-E580-41F9-A487-DCD415BC3AC1}" presName="vert1" presStyleCnt="0"/>
      <dgm:spPr/>
    </dgm:pt>
    <dgm:pt modelId="{8BEACCF4-9370-47DE-9AE7-DB7A8A062426}" type="pres">
      <dgm:prSet presAssocID="{2778BC1D-C634-4A4E-9784-F9CC3A612064}" presName="thickLine" presStyleLbl="alignNode1" presStyleIdx="8" presStyleCnt="13"/>
      <dgm:spPr/>
    </dgm:pt>
    <dgm:pt modelId="{A7F807AB-3DA5-4AF9-917F-CD2FC93D45B8}" type="pres">
      <dgm:prSet presAssocID="{2778BC1D-C634-4A4E-9784-F9CC3A612064}" presName="horz1" presStyleCnt="0"/>
      <dgm:spPr/>
    </dgm:pt>
    <dgm:pt modelId="{32EE021C-ADDD-4EA3-9540-B8BC2C0D79AE}" type="pres">
      <dgm:prSet presAssocID="{2778BC1D-C634-4A4E-9784-F9CC3A612064}" presName="tx1" presStyleLbl="revTx" presStyleIdx="8" presStyleCnt="13"/>
      <dgm:spPr/>
    </dgm:pt>
    <dgm:pt modelId="{01B03A24-C4D5-49E5-B937-058F6540D4C7}" type="pres">
      <dgm:prSet presAssocID="{2778BC1D-C634-4A4E-9784-F9CC3A612064}" presName="vert1" presStyleCnt="0"/>
      <dgm:spPr/>
    </dgm:pt>
    <dgm:pt modelId="{F2569BAE-BAD2-49DC-B19B-09FA0CB3314E}" type="pres">
      <dgm:prSet presAssocID="{CF991579-0901-4147-882C-8788D1853421}" presName="thickLine" presStyleLbl="alignNode1" presStyleIdx="9" presStyleCnt="13"/>
      <dgm:spPr/>
    </dgm:pt>
    <dgm:pt modelId="{5E0698AC-B38B-4F88-BB39-5FF809E1A194}" type="pres">
      <dgm:prSet presAssocID="{CF991579-0901-4147-882C-8788D1853421}" presName="horz1" presStyleCnt="0"/>
      <dgm:spPr/>
    </dgm:pt>
    <dgm:pt modelId="{956C67BC-9ACE-4FCF-83C6-5984D032189C}" type="pres">
      <dgm:prSet presAssocID="{CF991579-0901-4147-882C-8788D1853421}" presName="tx1" presStyleLbl="revTx" presStyleIdx="9" presStyleCnt="13"/>
      <dgm:spPr/>
    </dgm:pt>
    <dgm:pt modelId="{2CE33822-C37D-4F22-916D-978E5210FEFA}" type="pres">
      <dgm:prSet presAssocID="{CF991579-0901-4147-882C-8788D1853421}" presName="vert1" presStyleCnt="0"/>
      <dgm:spPr/>
    </dgm:pt>
    <dgm:pt modelId="{4989970B-4824-4BCD-B425-2F618423D05C}" type="pres">
      <dgm:prSet presAssocID="{61124AC9-E185-4D62-BE8D-783DEF54A69C}" presName="thickLine" presStyleLbl="alignNode1" presStyleIdx="10" presStyleCnt="13"/>
      <dgm:spPr/>
    </dgm:pt>
    <dgm:pt modelId="{1415FCB1-F897-475C-8E95-A92D2E04281C}" type="pres">
      <dgm:prSet presAssocID="{61124AC9-E185-4D62-BE8D-783DEF54A69C}" presName="horz1" presStyleCnt="0"/>
      <dgm:spPr/>
    </dgm:pt>
    <dgm:pt modelId="{25B02FA6-85CF-4BB6-B929-8894B74420D6}" type="pres">
      <dgm:prSet presAssocID="{61124AC9-E185-4D62-BE8D-783DEF54A69C}" presName="tx1" presStyleLbl="revTx" presStyleIdx="10" presStyleCnt="13"/>
      <dgm:spPr/>
    </dgm:pt>
    <dgm:pt modelId="{98F8012C-5139-4D40-A430-EF4CE3BB2ACA}" type="pres">
      <dgm:prSet presAssocID="{61124AC9-E185-4D62-BE8D-783DEF54A69C}" presName="vert1" presStyleCnt="0"/>
      <dgm:spPr/>
    </dgm:pt>
    <dgm:pt modelId="{CBC1AE7B-2AAE-42E1-B23E-C9307C456D58}" type="pres">
      <dgm:prSet presAssocID="{7B24289B-6910-4EB2-ABAC-24A34DA57B74}" presName="thickLine" presStyleLbl="alignNode1" presStyleIdx="11" presStyleCnt="13"/>
      <dgm:spPr/>
    </dgm:pt>
    <dgm:pt modelId="{20A9A002-FF52-4602-88E3-F6E659ABE94C}" type="pres">
      <dgm:prSet presAssocID="{7B24289B-6910-4EB2-ABAC-24A34DA57B74}" presName="horz1" presStyleCnt="0"/>
      <dgm:spPr/>
    </dgm:pt>
    <dgm:pt modelId="{9A8F0291-F7C4-4775-AE81-492F6ED334AB}" type="pres">
      <dgm:prSet presAssocID="{7B24289B-6910-4EB2-ABAC-24A34DA57B74}" presName="tx1" presStyleLbl="revTx" presStyleIdx="11" presStyleCnt="13"/>
      <dgm:spPr/>
    </dgm:pt>
    <dgm:pt modelId="{9B2F5CF9-A499-46B1-B240-7064A917D56C}" type="pres">
      <dgm:prSet presAssocID="{7B24289B-6910-4EB2-ABAC-24A34DA57B74}" presName="vert1" presStyleCnt="0"/>
      <dgm:spPr/>
    </dgm:pt>
    <dgm:pt modelId="{644B5705-34FB-406F-9CA9-B1373CEDCA5D}" type="pres">
      <dgm:prSet presAssocID="{6AC457FF-14E6-407B-9B6A-28D2249BF15E}" presName="thickLine" presStyleLbl="alignNode1" presStyleIdx="12" presStyleCnt="13"/>
      <dgm:spPr/>
    </dgm:pt>
    <dgm:pt modelId="{631B658C-6EB9-42F7-8007-B895237E70D4}" type="pres">
      <dgm:prSet presAssocID="{6AC457FF-14E6-407B-9B6A-28D2249BF15E}" presName="horz1" presStyleCnt="0"/>
      <dgm:spPr/>
    </dgm:pt>
    <dgm:pt modelId="{6298C55B-D68A-46CB-B407-5968E2C7C1B7}" type="pres">
      <dgm:prSet presAssocID="{6AC457FF-14E6-407B-9B6A-28D2249BF15E}" presName="tx1" presStyleLbl="revTx" presStyleIdx="12" presStyleCnt="13"/>
      <dgm:spPr/>
    </dgm:pt>
    <dgm:pt modelId="{538C36BB-A128-450D-BF57-1DDF16F643D3}" type="pres">
      <dgm:prSet presAssocID="{6AC457FF-14E6-407B-9B6A-28D2249BF15E}" presName="vert1" presStyleCnt="0"/>
      <dgm:spPr/>
    </dgm:pt>
  </dgm:ptLst>
  <dgm:cxnLst>
    <dgm:cxn modelId="{E85BCC09-1DEB-4AF4-944D-B592AA0EB4A6}" type="presOf" srcId="{16A0C0E0-47B5-4A76-8824-48FC031009FD}" destId="{2C8D6D47-6B11-4D4D-BD09-EB365F479E15}" srcOrd="0" destOrd="0" presId="urn:microsoft.com/office/officeart/2008/layout/LinedList"/>
    <dgm:cxn modelId="{10D0A90A-4C1F-4DB5-912C-6F4DF4847407}" srcId="{16A0C0E0-47B5-4A76-8824-48FC031009FD}" destId="{2CD55157-832C-4411-B278-22168AA2F12C}" srcOrd="1" destOrd="0" parTransId="{097F7D55-B80E-4731-8F1F-E06E2F0A024F}" sibTransId="{487166B3-51AC-4B1C-9A4D-BB0E8DA40D37}"/>
    <dgm:cxn modelId="{D9B14C15-BEB0-43A0-906C-6B1B539E915A}" srcId="{16A0C0E0-47B5-4A76-8824-48FC031009FD}" destId="{6AC457FF-14E6-407B-9B6A-28D2249BF15E}" srcOrd="12" destOrd="0" parTransId="{85AAAD06-A2BA-49F6-AF80-B72C815B6BCA}" sibTransId="{3B9CF5E1-B22A-411E-93B0-68B1640E69EB}"/>
    <dgm:cxn modelId="{45AC9D15-33EE-437B-B07C-6DB4DC340495}" type="presOf" srcId="{A799EC12-4424-4562-9B87-788CDA5DD636}" destId="{BA314DB4-79AA-4348-81B6-2CC875484A1E}" srcOrd="0" destOrd="0" presId="urn:microsoft.com/office/officeart/2008/layout/LinedList"/>
    <dgm:cxn modelId="{42DC9126-7FD8-4DD1-9F91-DAB461B16284}" srcId="{16A0C0E0-47B5-4A76-8824-48FC031009FD}" destId="{CF991579-0901-4147-882C-8788D1853421}" srcOrd="9" destOrd="0" parTransId="{29132B08-4C63-40A8-9E12-76AB3CE8A9BA}" sibTransId="{A9FB321C-E84C-4666-AEA3-AEAF655AFCAA}"/>
    <dgm:cxn modelId="{7708C136-9786-4F27-8285-5B754BC94682}" type="presOf" srcId="{408B2B28-8F74-4BDB-B33C-BF6C72F4FDF0}" destId="{10EC831E-D71F-4105-A05C-7DF091DEC1DD}" srcOrd="0" destOrd="0" presId="urn:microsoft.com/office/officeart/2008/layout/LinedList"/>
    <dgm:cxn modelId="{13630A63-B41D-470D-8665-C386BB815B47}" srcId="{16A0C0E0-47B5-4A76-8824-48FC031009FD}" destId="{408B2B28-8F74-4BDB-B33C-BF6C72F4FDF0}" srcOrd="6" destOrd="0" parTransId="{9565709E-2A39-4CC7-A17E-620DE3E716F9}" sibTransId="{61852202-3A3E-4B18-A9F5-AFCF45158C13}"/>
    <dgm:cxn modelId="{D0CD5D46-6D54-4BE7-98ED-1EA59D8F339F}" type="presOf" srcId="{13DB61C6-C163-40B0-B24C-2DC847310F44}" destId="{8CB3EB82-2FC4-403F-8EEF-AA9F84CC8AAF}" srcOrd="0" destOrd="0" presId="urn:microsoft.com/office/officeart/2008/layout/LinedList"/>
    <dgm:cxn modelId="{51736368-495E-4D28-9B2C-14DA1EFA978A}" srcId="{16A0C0E0-47B5-4A76-8824-48FC031009FD}" destId="{C9A7E840-4134-485D-9D56-3D1C50ED480B}" srcOrd="2" destOrd="0" parTransId="{2811E562-BA40-4C91-9476-2D49DBB52616}" sibTransId="{EBA5F629-B641-4A07-8D9D-F4719F25F2E0}"/>
    <dgm:cxn modelId="{6CB9F748-B3F9-4C0A-A0F6-B2CF1AAC4722}" srcId="{16A0C0E0-47B5-4A76-8824-48FC031009FD}" destId="{60CADBC3-CDC3-46EF-BD6F-8001863C0394}" srcOrd="0" destOrd="0" parTransId="{6CACEF16-E6B5-4FB5-A9EF-3F292E2268A2}" sibTransId="{EB055BFE-1EB5-4FC0-A8AC-708D5CD62F1C}"/>
    <dgm:cxn modelId="{2673946C-4095-4D3D-805B-F82595C14FA0}" type="presOf" srcId="{61124AC9-E185-4D62-BE8D-783DEF54A69C}" destId="{25B02FA6-85CF-4BB6-B929-8894B74420D6}" srcOrd="0" destOrd="0" presId="urn:microsoft.com/office/officeart/2008/layout/LinedList"/>
    <dgm:cxn modelId="{BEB31B56-7A33-4848-A28A-EACAF244A0E2}" type="presOf" srcId="{7B24289B-6910-4EB2-ABAC-24A34DA57B74}" destId="{9A8F0291-F7C4-4775-AE81-492F6ED334AB}" srcOrd="0" destOrd="0" presId="urn:microsoft.com/office/officeart/2008/layout/LinedList"/>
    <dgm:cxn modelId="{2581A378-4D99-43DA-B43C-896159745426}" type="presOf" srcId="{8E803412-8EB3-43DB-9BF2-4FBC2D8E0F06}" destId="{047E6F5F-FC57-4A65-8FF9-D872451ED09F}" srcOrd="0" destOrd="0" presId="urn:microsoft.com/office/officeart/2008/layout/LinedList"/>
    <dgm:cxn modelId="{04FC725A-F83B-40C5-B38C-E42A5AFFB0CF}" type="presOf" srcId="{F08312F4-E580-41F9-A487-DCD415BC3AC1}" destId="{BE5E03DA-7276-4C21-89DA-D1D12B8EA312}" srcOrd="0" destOrd="0" presId="urn:microsoft.com/office/officeart/2008/layout/LinedList"/>
    <dgm:cxn modelId="{E616BA7A-F332-4AE3-8B4D-B1B74CDE1923}" srcId="{16A0C0E0-47B5-4A76-8824-48FC031009FD}" destId="{2778BC1D-C634-4A4E-9784-F9CC3A612064}" srcOrd="8" destOrd="0" parTransId="{465A7F81-C26C-4534-BDAB-D01F10419DA1}" sibTransId="{36C06E2E-C542-4E2E-816B-180072C578D7}"/>
    <dgm:cxn modelId="{58F2A68F-4730-4A0A-AFB1-A4A3E15A2F29}" srcId="{16A0C0E0-47B5-4A76-8824-48FC031009FD}" destId="{61124AC9-E185-4D62-BE8D-783DEF54A69C}" srcOrd="10" destOrd="0" parTransId="{BBF4B284-8F19-47B0-8ECA-7A06ECF1D39C}" sibTransId="{2511BBEC-251F-4050-AFAC-9EC33ED3EFF0}"/>
    <dgm:cxn modelId="{08809B91-61E9-4249-9992-016FA25568C4}" type="presOf" srcId="{C9A7E840-4134-485D-9D56-3D1C50ED480B}" destId="{391ED2BF-A11C-4158-B42C-D8D602B03F4A}" srcOrd="0" destOrd="0" presId="urn:microsoft.com/office/officeart/2008/layout/LinedList"/>
    <dgm:cxn modelId="{3FF918A5-7398-40FB-87F7-F2D73F52CB86}" srcId="{16A0C0E0-47B5-4A76-8824-48FC031009FD}" destId="{A799EC12-4424-4562-9B87-788CDA5DD636}" srcOrd="3" destOrd="0" parTransId="{69A96B15-042A-4DCF-95A9-38ADE7909686}" sibTransId="{F82C3855-368D-474D-8151-4B34C70D967F}"/>
    <dgm:cxn modelId="{546CF7BD-0DE6-48EF-80EE-9A839D8091C7}" srcId="{16A0C0E0-47B5-4A76-8824-48FC031009FD}" destId="{7B24289B-6910-4EB2-ABAC-24A34DA57B74}" srcOrd="11" destOrd="0" parTransId="{8847D286-117E-4897-AC1F-6C3D026BFFE0}" sibTransId="{82A45E14-DC1C-4B28-8583-E57290934464}"/>
    <dgm:cxn modelId="{A3123EBE-A4BC-4D10-82C4-511BE20FEB49}" srcId="{16A0C0E0-47B5-4A76-8824-48FC031009FD}" destId="{F08312F4-E580-41F9-A487-DCD415BC3AC1}" srcOrd="7" destOrd="0" parTransId="{35802C3D-0327-4221-A152-F5F2828C03CA}" sibTransId="{2B505406-0BCA-4DDF-AD5E-F3AE21A04B8B}"/>
    <dgm:cxn modelId="{DE4D01CE-2FAA-4BC6-A6D4-5C9FAC485DC9}" srcId="{16A0C0E0-47B5-4A76-8824-48FC031009FD}" destId="{8E803412-8EB3-43DB-9BF2-4FBC2D8E0F06}" srcOrd="5" destOrd="0" parTransId="{52B30AB6-3F26-4D06-8F5E-CCB169D59AB9}" sibTransId="{36D5F770-3F48-4F1D-BD01-EAF28518B35D}"/>
    <dgm:cxn modelId="{F8241ECE-D369-4C5F-A222-A4E3ECDB7832}" type="presOf" srcId="{CF991579-0901-4147-882C-8788D1853421}" destId="{956C67BC-9ACE-4FCF-83C6-5984D032189C}" srcOrd="0" destOrd="0" presId="urn:microsoft.com/office/officeart/2008/layout/LinedList"/>
    <dgm:cxn modelId="{4FA10ADE-B83E-46ED-A9E2-CC422135C592}" type="presOf" srcId="{2778BC1D-C634-4A4E-9784-F9CC3A612064}" destId="{32EE021C-ADDD-4EA3-9540-B8BC2C0D79AE}" srcOrd="0" destOrd="0" presId="urn:microsoft.com/office/officeart/2008/layout/LinedList"/>
    <dgm:cxn modelId="{9A9809E1-9DE2-4A13-A59D-EBAC25099A98}" type="presOf" srcId="{2CD55157-832C-4411-B278-22168AA2F12C}" destId="{900F32F5-772F-4899-8866-B1A1D8C42AAC}" srcOrd="0" destOrd="0" presId="urn:microsoft.com/office/officeart/2008/layout/LinedList"/>
    <dgm:cxn modelId="{749B64EF-A254-460D-8409-DB3E6EDAAEED}" type="presOf" srcId="{6AC457FF-14E6-407B-9B6A-28D2249BF15E}" destId="{6298C55B-D68A-46CB-B407-5968E2C7C1B7}" srcOrd="0" destOrd="0" presId="urn:microsoft.com/office/officeart/2008/layout/LinedList"/>
    <dgm:cxn modelId="{E1BB38FC-9BB1-4B35-8118-4BC777EB1630}" srcId="{16A0C0E0-47B5-4A76-8824-48FC031009FD}" destId="{13DB61C6-C163-40B0-B24C-2DC847310F44}" srcOrd="4" destOrd="0" parTransId="{069151C7-9968-4CE9-B3EA-571A7BE5D6A3}" sibTransId="{0F887B39-C7B0-440D-83C5-E1E21D4D8480}"/>
    <dgm:cxn modelId="{769C44FC-0AC7-49FD-8BBD-6848B9614E0C}" type="presOf" srcId="{60CADBC3-CDC3-46EF-BD6F-8001863C0394}" destId="{26787AB9-2E82-4EE6-84F6-01257DE29AD9}" srcOrd="0" destOrd="0" presId="urn:microsoft.com/office/officeart/2008/layout/LinedList"/>
    <dgm:cxn modelId="{9D13C9FE-30C3-4116-BDC6-D2256162B2DF}" type="presParOf" srcId="{2C8D6D47-6B11-4D4D-BD09-EB365F479E15}" destId="{B5F15BDB-E56F-4C39-AF08-844D47B87D32}" srcOrd="0" destOrd="0" presId="urn:microsoft.com/office/officeart/2008/layout/LinedList"/>
    <dgm:cxn modelId="{F32C25E8-99A6-4C3C-AACB-DAF60F326264}" type="presParOf" srcId="{2C8D6D47-6B11-4D4D-BD09-EB365F479E15}" destId="{B3DDBB8D-403C-4E8A-B5DA-A73B39030F10}" srcOrd="1" destOrd="0" presId="urn:microsoft.com/office/officeart/2008/layout/LinedList"/>
    <dgm:cxn modelId="{7E9DB6D5-28F5-4B12-A900-8B070C4FE5A2}" type="presParOf" srcId="{B3DDBB8D-403C-4E8A-B5DA-A73B39030F10}" destId="{26787AB9-2E82-4EE6-84F6-01257DE29AD9}" srcOrd="0" destOrd="0" presId="urn:microsoft.com/office/officeart/2008/layout/LinedList"/>
    <dgm:cxn modelId="{6819A3FF-8682-41E0-A5CC-FBA402DA380E}" type="presParOf" srcId="{B3DDBB8D-403C-4E8A-B5DA-A73B39030F10}" destId="{ABB4DD01-E97C-4699-AD0C-4C3125061E5D}" srcOrd="1" destOrd="0" presId="urn:microsoft.com/office/officeart/2008/layout/LinedList"/>
    <dgm:cxn modelId="{43B407A3-8E94-45A7-B117-B568D7A3B24C}" type="presParOf" srcId="{2C8D6D47-6B11-4D4D-BD09-EB365F479E15}" destId="{5752B714-D0C7-456C-9E6A-5E8D03E1854C}" srcOrd="2" destOrd="0" presId="urn:microsoft.com/office/officeart/2008/layout/LinedList"/>
    <dgm:cxn modelId="{89AB26C7-1E2F-4D78-8594-2FAC67D52FF5}" type="presParOf" srcId="{2C8D6D47-6B11-4D4D-BD09-EB365F479E15}" destId="{CD403586-DE7F-418D-B109-A9584C50BBED}" srcOrd="3" destOrd="0" presId="urn:microsoft.com/office/officeart/2008/layout/LinedList"/>
    <dgm:cxn modelId="{B5AB46AC-11B9-4E09-9FBB-ED2D65CF5730}" type="presParOf" srcId="{CD403586-DE7F-418D-B109-A9584C50BBED}" destId="{900F32F5-772F-4899-8866-B1A1D8C42AAC}" srcOrd="0" destOrd="0" presId="urn:microsoft.com/office/officeart/2008/layout/LinedList"/>
    <dgm:cxn modelId="{B8EF644E-596F-4EAD-8840-E1376674F1B2}" type="presParOf" srcId="{CD403586-DE7F-418D-B109-A9584C50BBED}" destId="{9FAB77C9-31CE-4155-A4B3-D19D7C03C88B}" srcOrd="1" destOrd="0" presId="urn:microsoft.com/office/officeart/2008/layout/LinedList"/>
    <dgm:cxn modelId="{50A37589-4271-41F7-A98D-C7A14540C1DE}" type="presParOf" srcId="{2C8D6D47-6B11-4D4D-BD09-EB365F479E15}" destId="{85C011BB-F90B-4888-8092-5387639DDFAE}" srcOrd="4" destOrd="0" presId="urn:microsoft.com/office/officeart/2008/layout/LinedList"/>
    <dgm:cxn modelId="{821712B1-4213-4C0D-AC23-B214115F58CB}" type="presParOf" srcId="{2C8D6D47-6B11-4D4D-BD09-EB365F479E15}" destId="{D678E973-3CDA-410F-ADDF-781DD810A651}" srcOrd="5" destOrd="0" presId="urn:microsoft.com/office/officeart/2008/layout/LinedList"/>
    <dgm:cxn modelId="{2CDFBB77-F95D-46D3-8321-9551142C2B30}" type="presParOf" srcId="{D678E973-3CDA-410F-ADDF-781DD810A651}" destId="{391ED2BF-A11C-4158-B42C-D8D602B03F4A}" srcOrd="0" destOrd="0" presId="urn:microsoft.com/office/officeart/2008/layout/LinedList"/>
    <dgm:cxn modelId="{583E5E51-77A4-4C06-AC7E-F07C5764B7EE}" type="presParOf" srcId="{D678E973-3CDA-410F-ADDF-781DD810A651}" destId="{30F66FCB-8E21-43AA-8864-C1C3761C30D2}" srcOrd="1" destOrd="0" presId="urn:microsoft.com/office/officeart/2008/layout/LinedList"/>
    <dgm:cxn modelId="{880B91CF-8C75-4E3F-A15C-3E5DF57D1D47}" type="presParOf" srcId="{2C8D6D47-6B11-4D4D-BD09-EB365F479E15}" destId="{DF3963D5-F8BB-4990-9235-47D2A0FF41B8}" srcOrd="6" destOrd="0" presId="urn:microsoft.com/office/officeart/2008/layout/LinedList"/>
    <dgm:cxn modelId="{3AFBF8F6-F634-48AF-9CD8-B4C387E73CDA}" type="presParOf" srcId="{2C8D6D47-6B11-4D4D-BD09-EB365F479E15}" destId="{BA951358-0327-4D3A-92C7-9B92D723B1CE}" srcOrd="7" destOrd="0" presId="urn:microsoft.com/office/officeart/2008/layout/LinedList"/>
    <dgm:cxn modelId="{6C682C2C-3096-4EF2-B231-083CE9928326}" type="presParOf" srcId="{BA951358-0327-4D3A-92C7-9B92D723B1CE}" destId="{BA314DB4-79AA-4348-81B6-2CC875484A1E}" srcOrd="0" destOrd="0" presId="urn:microsoft.com/office/officeart/2008/layout/LinedList"/>
    <dgm:cxn modelId="{E2BFD50E-58E1-4A77-A8B7-A665FB52F84D}" type="presParOf" srcId="{BA951358-0327-4D3A-92C7-9B92D723B1CE}" destId="{958CADFE-5A14-45DE-A68D-9E1CBCC158C5}" srcOrd="1" destOrd="0" presId="urn:microsoft.com/office/officeart/2008/layout/LinedList"/>
    <dgm:cxn modelId="{66ABA217-2AEE-4E50-8463-A6054489EEED}" type="presParOf" srcId="{2C8D6D47-6B11-4D4D-BD09-EB365F479E15}" destId="{187C4A5D-C24E-4C98-8E0D-E99D62FC6B61}" srcOrd="8" destOrd="0" presId="urn:microsoft.com/office/officeart/2008/layout/LinedList"/>
    <dgm:cxn modelId="{29B21237-4A4F-491F-A215-87EF1815100D}" type="presParOf" srcId="{2C8D6D47-6B11-4D4D-BD09-EB365F479E15}" destId="{12E2DD65-8B42-445B-BE6A-857376B1DA1B}" srcOrd="9" destOrd="0" presId="urn:microsoft.com/office/officeart/2008/layout/LinedList"/>
    <dgm:cxn modelId="{81A1567C-5C7E-4DDD-B249-99F108E06A5E}" type="presParOf" srcId="{12E2DD65-8B42-445B-BE6A-857376B1DA1B}" destId="{8CB3EB82-2FC4-403F-8EEF-AA9F84CC8AAF}" srcOrd="0" destOrd="0" presId="urn:microsoft.com/office/officeart/2008/layout/LinedList"/>
    <dgm:cxn modelId="{28E91BBA-A565-4277-867B-FCEBD47EBC2C}" type="presParOf" srcId="{12E2DD65-8B42-445B-BE6A-857376B1DA1B}" destId="{D3163615-FA0F-4FF7-AB43-D1CA0AAE1FF3}" srcOrd="1" destOrd="0" presId="urn:microsoft.com/office/officeart/2008/layout/LinedList"/>
    <dgm:cxn modelId="{8402BD35-CB96-4A3E-AE25-66C1F091D094}" type="presParOf" srcId="{2C8D6D47-6B11-4D4D-BD09-EB365F479E15}" destId="{FFF4B345-FBD1-48FC-A2AA-2772E196AFE3}" srcOrd="10" destOrd="0" presId="urn:microsoft.com/office/officeart/2008/layout/LinedList"/>
    <dgm:cxn modelId="{C6001529-8463-4500-A7B3-90E43471F6BF}" type="presParOf" srcId="{2C8D6D47-6B11-4D4D-BD09-EB365F479E15}" destId="{02AC500A-6672-4B95-8DB9-CFA14DD4D0C2}" srcOrd="11" destOrd="0" presId="urn:microsoft.com/office/officeart/2008/layout/LinedList"/>
    <dgm:cxn modelId="{3787C674-0FC8-451B-9DB6-268A89032889}" type="presParOf" srcId="{02AC500A-6672-4B95-8DB9-CFA14DD4D0C2}" destId="{047E6F5F-FC57-4A65-8FF9-D872451ED09F}" srcOrd="0" destOrd="0" presId="urn:microsoft.com/office/officeart/2008/layout/LinedList"/>
    <dgm:cxn modelId="{7F13A539-B481-4FFD-8711-46549ED7B2CA}" type="presParOf" srcId="{02AC500A-6672-4B95-8DB9-CFA14DD4D0C2}" destId="{C94CBE3C-8EFC-451C-B317-253AF8C5CA3B}" srcOrd="1" destOrd="0" presId="urn:microsoft.com/office/officeart/2008/layout/LinedList"/>
    <dgm:cxn modelId="{9A332941-6962-4BD4-BC20-172984436F31}" type="presParOf" srcId="{2C8D6D47-6B11-4D4D-BD09-EB365F479E15}" destId="{13A5434A-1B24-4BAC-A8C1-4284D39C8A02}" srcOrd="12" destOrd="0" presId="urn:microsoft.com/office/officeart/2008/layout/LinedList"/>
    <dgm:cxn modelId="{383BE3E7-BE9B-4035-8B10-BD6BA803739D}" type="presParOf" srcId="{2C8D6D47-6B11-4D4D-BD09-EB365F479E15}" destId="{EFCB7D7D-36AD-4786-A521-65C4E52BAF7A}" srcOrd="13" destOrd="0" presId="urn:microsoft.com/office/officeart/2008/layout/LinedList"/>
    <dgm:cxn modelId="{9DEE552F-FD40-4557-977A-B4FD7D65451D}" type="presParOf" srcId="{EFCB7D7D-36AD-4786-A521-65C4E52BAF7A}" destId="{10EC831E-D71F-4105-A05C-7DF091DEC1DD}" srcOrd="0" destOrd="0" presId="urn:microsoft.com/office/officeart/2008/layout/LinedList"/>
    <dgm:cxn modelId="{AEB65605-59A7-4C0D-B0A6-76719ADC4F4F}" type="presParOf" srcId="{EFCB7D7D-36AD-4786-A521-65C4E52BAF7A}" destId="{253CAD39-E005-4BCC-8632-CACD3DA9E936}" srcOrd="1" destOrd="0" presId="urn:microsoft.com/office/officeart/2008/layout/LinedList"/>
    <dgm:cxn modelId="{74DD53F5-3FB0-47AB-8F65-26291EECA60D}" type="presParOf" srcId="{2C8D6D47-6B11-4D4D-BD09-EB365F479E15}" destId="{21BD55BD-661F-4BED-AD70-B810AB45F0EA}" srcOrd="14" destOrd="0" presId="urn:microsoft.com/office/officeart/2008/layout/LinedList"/>
    <dgm:cxn modelId="{49849B18-A6DC-46EC-A4E2-3FAE5F07E2E6}" type="presParOf" srcId="{2C8D6D47-6B11-4D4D-BD09-EB365F479E15}" destId="{2FAAB798-4B12-4F83-9ABB-0EB5C0E59329}" srcOrd="15" destOrd="0" presId="urn:microsoft.com/office/officeart/2008/layout/LinedList"/>
    <dgm:cxn modelId="{F596FA1B-A294-42DA-BE88-77E6C09EC361}" type="presParOf" srcId="{2FAAB798-4B12-4F83-9ABB-0EB5C0E59329}" destId="{BE5E03DA-7276-4C21-89DA-D1D12B8EA312}" srcOrd="0" destOrd="0" presId="urn:microsoft.com/office/officeart/2008/layout/LinedList"/>
    <dgm:cxn modelId="{D24AF77E-B3B3-4865-933A-278D33763B84}" type="presParOf" srcId="{2FAAB798-4B12-4F83-9ABB-0EB5C0E59329}" destId="{04DF0C5B-79E3-4B58-88AF-3CF9F133ECA1}" srcOrd="1" destOrd="0" presId="urn:microsoft.com/office/officeart/2008/layout/LinedList"/>
    <dgm:cxn modelId="{E66F89E8-F29A-4494-BE3E-1B1E860CB84D}" type="presParOf" srcId="{2C8D6D47-6B11-4D4D-BD09-EB365F479E15}" destId="{8BEACCF4-9370-47DE-9AE7-DB7A8A062426}" srcOrd="16" destOrd="0" presId="urn:microsoft.com/office/officeart/2008/layout/LinedList"/>
    <dgm:cxn modelId="{DCD1D1CD-CF4C-4791-90ED-CC70E61B3673}" type="presParOf" srcId="{2C8D6D47-6B11-4D4D-BD09-EB365F479E15}" destId="{A7F807AB-3DA5-4AF9-917F-CD2FC93D45B8}" srcOrd="17" destOrd="0" presId="urn:microsoft.com/office/officeart/2008/layout/LinedList"/>
    <dgm:cxn modelId="{E37994C7-9F90-484E-857B-F7328AB6DC14}" type="presParOf" srcId="{A7F807AB-3DA5-4AF9-917F-CD2FC93D45B8}" destId="{32EE021C-ADDD-4EA3-9540-B8BC2C0D79AE}" srcOrd="0" destOrd="0" presId="urn:microsoft.com/office/officeart/2008/layout/LinedList"/>
    <dgm:cxn modelId="{B15C22C6-05D6-4E2A-8D47-C6261F91F6B0}" type="presParOf" srcId="{A7F807AB-3DA5-4AF9-917F-CD2FC93D45B8}" destId="{01B03A24-C4D5-49E5-B937-058F6540D4C7}" srcOrd="1" destOrd="0" presId="urn:microsoft.com/office/officeart/2008/layout/LinedList"/>
    <dgm:cxn modelId="{F43D57C3-1F77-45C4-A63F-99E43F3AF7BB}" type="presParOf" srcId="{2C8D6D47-6B11-4D4D-BD09-EB365F479E15}" destId="{F2569BAE-BAD2-49DC-B19B-09FA0CB3314E}" srcOrd="18" destOrd="0" presId="urn:microsoft.com/office/officeart/2008/layout/LinedList"/>
    <dgm:cxn modelId="{13E68C2B-9E71-4F06-8AB3-550D27278CC7}" type="presParOf" srcId="{2C8D6D47-6B11-4D4D-BD09-EB365F479E15}" destId="{5E0698AC-B38B-4F88-BB39-5FF809E1A194}" srcOrd="19" destOrd="0" presId="urn:microsoft.com/office/officeart/2008/layout/LinedList"/>
    <dgm:cxn modelId="{F2C30B47-7CC3-4250-8C47-A680F274EB9A}" type="presParOf" srcId="{5E0698AC-B38B-4F88-BB39-5FF809E1A194}" destId="{956C67BC-9ACE-4FCF-83C6-5984D032189C}" srcOrd="0" destOrd="0" presId="urn:microsoft.com/office/officeart/2008/layout/LinedList"/>
    <dgm:cxn modelId="{927A1449-BEDD-40BA-9244-29C91B00F9F8}" type="presParOf" srcId="{5E0698AC-B38B-4F88-BB39-5FF809E1A194}" destId="{2CE33822-C37D-4F22-916D-978E5210FEFA}" srcOrd="1" destOrd="0" presId="urn:microsoft.com/office/officeart/2008/layout/LinedList"/>
    <dgm:cxn modelId="{12A43238-0C85-4127-A775-5C66B4E4549C}" type="presParOf" srcId="{2C8D6D47-6B11-4D4D-BD09-EB365F479E15}" destId="{4989970B-4824-4BCD-B425-2F618423D05C}" srcOrd="20" destOrd="0" presId="urn:microsoft.com/office/officeart/2008/layout/LinedList"/>
    <dgm:cxn modelId="{4071C313-7A41-40A8-9154-DC9A8BC4A92A}" type="presParOf" srcId="{2C8D6D47-6B11-4D4D-BD09-EB365F479E15}" destId="{1415FCB1-F897-475C-8E95-A92D2E04281C}" srcOrd="21" destOrd="0" presId="urn:microsoft.com/office/officeart/2008/layout/LinedList"/>
    <dgm:cxn modelId="{CA2FA966-BF5A-4E64-8400-ACCA29C6C54F}" type="presParOf" srcId="{1415FCB1-F897-475C-8E95-A92D2E04281C}" destId="{25B02FA6-85CF-4BB6-B929-8894B74420D6}" srcOrd="0" destOrd="0" presId="urn:microsoft.com/office/officeart/2008/layout/LinedList"/>
    <dgm:cxn modelId="{5A75E660-B574-429F-AFD3-18759479A0FE}" type="presParOf" srcId="{1415FCB1-F897-475C-8E95-A92D2E04281C}" destId="{98F8012C-5139-4D40-A430-EF4CE3BB2ACA}" srcOrd="1" destOrd="0" presId="urn:microsoft.com/office/officeart/2008/layout/LinedList"/>
    <dgm:cxn modelId="{314DEDFA-E9A8-4DAF-B21D-20D62025969A}" type="presParOf" srcId="{2C8D6D47-6B11-4D4D-BD09-EB365F479E15}" destId="{CBC1AE7B-2AAE-42E1-B23E-C9307C456D58}" srcOrd="22" destOrd="0" presId="urn:microsoft.com/office/officeart/2008/layout/LinedList"/>
    <dgm:cxn modelId="{2E557A1E-2A8A-41A9-AB79-6D317CE4B9B2}" type="presParOf" srcId="{2C8D6D47-6B11-4D4D-BD09-EB365F479E15}" destId="{20A9A002-FF52-4602-88E3-F6E659ABE94C}" srcOrd="23" destOrd="0" presId="urn:microsoft.com/office/officeart/2008/layout/LinedList"/>
    <dgm:cxn modelId="{326168FD-A395-499F-B338-8DE8B163C377}" type="presParOf" srcId="{20A9A002-FF52-4602-88E3-F6E659ABE94C}" destId="{9A8F0291-F7C4-4775-AE81-492F6ED334AB}" srcOrd="0" destOrd="0" presId="urn:microsoft.com/office/officeart/2008/layout/LinedList"/>
    <dgm:cxn modelId="{5BB8949B-3880-4EE3-9904-92ED4BF97B85}" type="presParOf" srcId="{20A9A002-FF52-4602-88E3-F6E659ABE94C}" destId="{9B2F5CF9-A499-46B1-B240-7064A917D56C}" srcOrd="1" destOrd="0" presId="urn:microsoft.com/office/officeart/2008/layout/LinedList"/>
    <dgm:cxn modelId="{5AB4B6F5-28E7-4776-86A0-8674A8A918C8}" type="presParOf" srcId="{2C8D6D47-6B11-4D4D-BD09-EB365F479E15}" destId="{644B5705-34FB-406F-9CA9-B1373CEDCA5D}" srcOrd="24" destOrd="0" presId="urn:microsoft.com/office/officeart/2008/layout/LinedList"/>
    <dgm:cxn modelId="{16FF7D3B-85C2-4792-8481-336DB8D73951}" type="presParOf" srcId="{2C8D6D47-6B11-4D4D-BD09-EB365F479E15}" destId="{631B658C-6EB9-42F7-8007-B895237E70D4}" srcOrd="25" destOrd="0" presId="urn:microsoft.com/office/officeart/2008/layout/LinedList"/>
    <dgm:cxn modelId="{E1DE5BDC-833C-4622-9C7A-DDE440D3970F}" type="presParOf" srcId="{631B658C-6EB9-42F7-8007-B895237E70D4}" destId="{6298C55B-D68A-46CB-B407-5968E2C7C1B7}" srcOrd="0" destOrd="0" presId="urn:microsoft.com/office/officeart/2008/layout/LinedList"/>
    <dgm:cxn modelId="{A9062F5E-EF34-4F12-BD4B-6BDF07D14075}" type="presParOf" srcId="{631B658C-6EB9-42F7-8007-B895237E70D4}" destId="{538C36BB-A128-450D-BF57-1DDF16F643D3}"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96511A2-5B6A-4C65-ABEE-7B242291D11E}"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FE9B7105-E41E-43CE-B2D3-3C01600A0C0B}">
      <dgm:prSet/>
      <dgm:spPr/>
      <dgm:t>
        <a:bodyPr/>
        <a:lstStyle/>
        <a:p>
          <a:r>
            <a:rPr lang="en-US"/>
            <a:t>• Stay calm and assess the situation quickly and safely.</a:t>
          </a:r>
        </a:p>
      </dgm:t>
    </dgm:pt>
    <dgm:pt modelId="{665F4529-CF12-46FA-B7D3-EEE13D49274C}" type="parTrans" cxnId="{D9DCCFE3-BB8A-49B1-8751-C170D26FAC49}">
      <dgm:prSet/>
      <dgm:spPr/>
      <dgm:t>
        <a:bodyPr/>
        <a:lstStyle/>
        <a:p>
          <a:endParaRPr lang="en-US"/>
        </a:p>
      </dgm:t>
    </dgm:pt>
    <dgm:pt modelId="{7F53B160-ECD7-4D5F-982E-5460A6C68402}" type="sibTrans" cxnId="{D9DCCFE3-BB8A-49B1-8751-C170D26FAC49}">
      <dgm:prSet/>
      <dgm:spPr/>
      <dgm:t>
        <a:bodyPr/>
        <a:lstStyle/>
        <a:p>
          <a:endParaRPr lang="en-US"/>
        </a:p>
      </dgm:t>
    </dgm:pt>
    <dgm:pt modelId="{8197CC2D-B01F-4828-93BE-4BC26E404B20}">
      <dgm:prSet/>
      <dgm:spPr/>
      <dgm:t>
        <a:bodyPr/>
        <a:lstStyle/>
        <a:p>
          <a:r>
            <a:rPr lang="en-US"/>
            <a:t>• Call 911 immediately if the client is experiencing a life-threatening emergency.</a:t>
          </a:r>
        </a:p>
      </dgm:t>
    </dgm:pt>
    <dgm:pt modelId="{8A8AAD2B-8E31-4F99-80A0-9EDDDAA0C344}" type="parTrans" cxnId="{5C18B988-4294-42A8-821A-825081C8E72F}">
      <dgm:prSet/>
      <dgm:spPr/>
      <dgm:t>
        <a:bodyPr/>
        <a:lstStyle/>
        <a:p>
          <a:endParaRPr lang="en-US"/>
        </a:p>
      </dgm:t>
    </dgm:pt>
    <dgm:pt modelId="{C5AFDF29-A255-47EE-BE65-466CA05C34ED}" type="sibTrans" cxnId="{5C18B988-4294-42A8-821A-825081C8E72F}">
      <dgm:prSet/>
      <dgm:spPr/>
      <dgm:t>
        <a:bodyPr/>
        <a:lstStyle/>
        <a:p>
          <a:endParaRPr lang="en-US"/>
        </a:p>
      </dgm:t>
    </dgm:pt>
    <dgm:pt modelId="{8E86DC2B-8478-42FF-B66C-9FAFF0BE2C85}">
      <dgm:prSet/>
      <dgm:spPr/>
      <dgm:t>
        <a:bodyPr/>
        <a:lstStyle/>
        <a:p>
          <a:r>
            <a:rPr lang="en-US"/>
            <a:t>• Provide basic first aid if trained and safe to do so.</a:t>
          </a:r>
        </a:p>
      </dgm:t>
    </dgm:pt>
    <dgm:pt modelId="{55EEB7BF-9D04-45ED-BFB7-969D38F94B91}" type="parTrans" cxnId="{AD80AC2B-3B71-4CC6-9372-108090E93FEB}">
      <dgm:prSet/>
      <dgm:spPr/>
      <dgm:t>
        <a:bodyPr/>
        <a:lstStyle/>
        <a:p>
          <a:endParaRPr lang="en-US"/>
        </a:p>
      </dgm:t>
    </dgm:pt>
    <dgm:pt modelId="{D3408644-F743-4C23-80BA-2772D00D49C7}" type="sibTrans" cxnId="{AD80AC2B-3B71-4CC6-9372-108090E93FEB}">
      <dgm:prSet/>
      <dgm:spPr/>
      <dgm:t>
        <a:bodyPr/>
        <a:lstStyle/>
        <a:p>
          <a:endParaRPr lang="en-US"/>
        </a:p>
      </dgm:t>
    </dgm:pt>
    <dgm:pt modelId="{DAE709B7-5E8E-48DD-90F8-AC91993698C0}">
      <dgm:prSet/>
      <dgm:spPr/>
      <dgm:t>
        <a:bodyPr/>
        <a:lstStyle/>
        <a:p>
          <a:r>
            <a:rPr lang="en-US"/>
            <a:t>• Do not leave the client alone unless your safety is at risk.</a:t>
          </a:r>
        </a:p>
      </dgm:t>
    </dgm:pt>
    <dgm:pt modelId="{08A4A180-DE42-46D5-BFA2-36A5BADB14ED}" type="parTrans" cxnId="{A64C2967-13F2-47F0-AB4C-A711B117F002}">
      <dgm:prSet/>
      <dgm:spPr/>
      <dgm:t>
        <a:bodyPr/>
        <a:lstStyle/>
        <a:p>
          <a:endParaRPr lang="en-US"/>
        </a:p>
      </dgm:t>
    </dgm:pt>
    <dgm:pt modelId="{B2EF0065-24FA-4A0C-ABDF-08BFD7A7D100}" type="sibTrans" cxnId="{A64C2967-13F2-47F0-AB4C-A711B117F002}">
      <dgm:prSet/>
      <dgm:spPr/>
      <dgm:t>
        <a:bodyPr/>
        <a:lstStyle/>
        <a:p>
          <a:endParaRPr lang="en-US"/>
        </a:p>
      </dgm:t>
    </dgm:pt>
    <dgm:pt modelId="{02B9343E-E1EB-475D-8B74-BE9DDC8CEB3F}">
      <dgm:prSet/>
      <dgm:spPr/>
      <dgm:t>
        <a:bodyPr/>
        <a:lstStyle/>
        <a:p>
          <a:r>
            <a:rPr lang="en-US"/>
            <a:t>• Contact your supervisor or on-call nurse as soon as possible.</a:t>
          </a:r>
        </a:p>
      </dgm:t>
    </dgm:pt>
    <dgm:pt modelId="{618AA02C-DECD-4176-8AFE-3451E9E6DEDD}" type="parTrans" cxnId="{09C5002C-18F6-4489-935B-86FDFCA5553A}">
      <dgm:prSet/>
      <dgm:spPr/>
      <dgm:t>
        <a:bodyPr/>
        <a:lstStyle/>
        <a:p>
          <a:endParaRPr lang="en-US"/>
        </a:p>
      </dgm:t>
    </dgm:pt>
    <dgm:pt modelId="{A8A20A52-1030-48E0-BDBD-3E7A04CF205D}" type="sibTrans" cxnId="{09C5002C-18F6-4489-935B-86FDFCA5553A}">
      <dgm:prSet/>
      <dgm:spPr/>
      <dgm:t>
        <a:bodyPr/>
        <a:lstStyle/>
        <a:p>
          <a:endParaRPr lang="en-US"/>
        </a:p>
      </dgm:t>
    </dgm:pt>
    <dgm:pt modelId="{91D903BC-D17C-4D93-8D33-19D5BD88B552}">
      <dgm:prSet/>
      <dgm:spPr/>
      <dgm:t>
        <a:bodyPr/>
        <a:lstStyle/>
        <a:p>
          <a:r>
            <a:rPr lang="en-US"/>
            <a:t>• Document the incident in detail, including time, observations, and actions taken.</a:t>
          </a:r>
        </a:p>
      </dgm:t>
    </dgm:pt>
    <dgm:pt modelId="{09709FE1-D5DA-418E-8100-2A3F9862CCDE}" type="parTrans" cxnId="{B77005E3-714F-4FFA-A9CC-077FC37F67F8}">
      <dgm:prSet/>
      <dgm:spPr/>
      <dgm:t>
        <a:bodyPr/>
        <a:lstStyle/>
        <a:p>
          <a:endParaRPr lang="en-US"/>
        </a:p>
      </dgm:t>
    </dgm:pt>
    <dgm:pt modelId="{0F447FB9-D286-46EE-AB7B-8E222E600F2E}" type="sibTrans" cxnId="{B77005E3-714F-4FFA-A9CC-077FC37F67F8}">
      <dgm:prSet/>
      <dgm:spPr/>
      <dgm:t>
        <a:bodyPr/>
        <a:lstStyle/>
        <a:p>
          <a:endParaRPr lang="en-US"/>
        </a:p>
      </dgm:t>
    </dgm:pt>
    <dgm:pt modelId="{D2C67F01-6F41-426D-9AB7-DD48468396EA}">
      <dgm:prSet/>
      <dgm:spPr/>
      <dgm:t>
        <a:bodyPr/>
        <a:lstStyle/>
        <a:p>
          <a:r>
            <a:rPr lang="en-US"/>
            <a:t>• Follow your agency’s emergency protocol exactly as trained.</a:t>
          </a:r>
        </a:p>
      </dgm:t>
    </dgm:pt>
    <dgm:pt modelId="{D95EDBE6-8924-4DD9-8072-A64F7BE08C4F}" type="parTrans" cxnId="{ECA19A37-7C51-46DF-B473-44647DF468E3}">
      <dgm:prSet/>
      <dgm:spPr/>
      <dgm:t>
        <a:bodyPr/>
        <a:lstStyle/>
        <a:p>
          <a:endParaRPr lang="en-US"/>
        </a:p>
      </dgm:t>
    </dgm:pt>
    <dgm:pt modelId="{7D845923-71A4-4948-BE5E-3CD7F0B3AA63}" type="sibTrans" cxnId="{ECA19A37-7C51-46DF-B473-44647DF468E3}">
      <dgm:prSet/>
      <dgm:spPr/>
      <dgm:t>
        <a:bodyPr/>
        <a:lstStyle/>
        <a:p>
          <a:endParaRPr lang="en-US"/>
        </a:p>
      </dgm:t>
    </dgm:pt>
    <dgm:pt modelId="{0A3560A1-3DC9-46A4-BB17-60C0158C9A92}">
      <dgm:prSet/>
      <dgm:spPr/>
      <dgm:t>
        <a:bodyPr/>
        <a:lstStyle/>
        <a:p>
          <a:r>
            <a:rPr lang="en-US"/>
            <a:t>• Ensure the home has clear access for emergency personnel.</a:t>
          </a:r>
        </a:p>
      </dgm:t>
    </dgm:pt>
    <dgm:pt modelId="{980A5A46-AB82-4F66-83B3-0E10C0642159}" type="parTrans" cxnId="{23EA9460-0D43-46ED-BD15-295738DA7AB5}">
      <dgm:prSet/>
      <dgm:spPr/>
      <dgm:t>
        <a:bodyPr/>
        <a:lstStyle/>
        <a:p>
          <a:endParaRPr lang="en-US"/>
        </a:p>
      </dgm:t>
    </dgm:pt>
    <dgm:pt modelId="{2036E9D4-B524-4204-8A43-3F4C842EF9B8}" type="sibTrans" cxnId="{23EA9460-0D43-46ED-BD15-295738DA7AB5}">
      <dgm:prSet/>
      <dgm:spPr/>
      <dgm:t>
        <a:bodyPr/>
        <a:lstStyle/>
        <a:p>
          <a:endParaRPr lang="en-US"/>
        </a:p>
      </dgm:t>
    </dgm:pt>
    <dgm:pt modelId="{0F970D28-F085-4B36-92A1-A3B19BBE2450}">
      <dgm:prSet/>
      <dgm:spPr/>
      <dgm:t>
        <a:bodyPr/>
        <a:lstStyle/>
        <a:p>
          <a:r>
            <a:rPr lang="en-US"/>
            <a:t>• Know where to locate the client’s emergency contacts and care plan.</a:t>
          </a:r>
        </a:p>
      </dgm:t>
    </dgm:pt>
    <dgm:pt modelId="{12FA25A1-98A4-44D9-A197-D6284429182B}" type="parTrans" cxnId="{B478EC74-5A57-4CE5-A45D-DB3C2D5ACC9A}">
      <dgm:prSet/>
      <dgm:spPr/>
      <dgm:t>
        <a:bodyPr/>
        <a:lstStyle/>
        <a:p>
          <a:endParaRPr lang="en-US"/>
        </a:p>
      </dgm:t>
    </dgm:pt>
    <dgm:pt modelId="{1EECF10D-198C-4F60-B7DD-E2EE36D63DC2}" type="sibTrans" cxnId="{B478EC74-5A57-4CE5-A45D-DB3C2D5ACC9A}">
      <dgm:prSet/>
      <dgm:spPr/>
      <dgm:t>
        <a:bodyPr/>
        <a:lstStyle/>
        <a:p>
          <a:endParaRPr lang="en-US"/>
        </a:p>
      </dgm:t>
    </dgm:pt>
    <dgm:pt modelId="{67F7D90C-A8DA-4CC0-A773-6486AA4A3760}" type="pres">
      <dgm:prSet presAssocID="{996511A2-5B6A-4C65-ABEE-7B242291D11E}" presName="vert0" presStyleCnt="0">
        <dgm:presLayoutVars>
          <dgm:dir/>
          <dgm:animOne val="branch"/>
          <dgm:animLvl val="lvl"/>
        </dgm:presLayoutVars>
      </dgm:prSet>
      <dgm:spPr/>
    </dgm:pt>
    <dgm:pt modelId="{EAB92325-4815-4CDE-8002-AD4E47AEDD36}" type="pres">
      <dgm:prSet presAssocID="{FE9B7105-E41E-43CE-B2D3-3C01600A0C0B}" presName="thickLine" presStyleLbl="alignNode1" presStyleIdx="0" presStyleCnt="9"/>
      <dgm:spPr/>
    </dgm:pt>
    <dgm:pt modelId="{35FCBE30-45CB-40E3-94F5-C5C5A8B29788}" type="pres">
      <dgm:prSet presAssocID="{FE9B7105-E41E-43CE-B2D3-3C01600A0C0B}" presName="horz1" presStyleCnt="0"/>
      <dgm:spPr/>
    </dgm:pt>
    <dgm:pt modelId="{EA377217-DD73-411E-9BBF-C4E96EE7A259}" type="pres">
      <dgm:prSet presAssocID="{FE9B7105-E41E-43CE-B2D3-3C01600A0C0B}" presName="tx1" presStyleLbl="revTx" presStyleIdx="0" presStyleCnt="9"/>
      <dgm:spPr/>
    </dgm:pt>
    <dgm:pt modelId="{848B162B-5627-4332-BDE5-EDCFD0889D35}" type="pres">
      <dgm:prSet presAssocID="{FE9B7105-E41E-43CE-B2D3-3C01600A0C0B}" presName="vert1" presStyleCnt="0"/>
      <dgm:spPr/>
    </dgm:pt>
    <dgm:pt modelId="{9858E0C3-A1B2-43DA-BC22-4249D43DC78C}" type="pres">
      <dgm:prSet presAssocID="{8197CC2D-B01F-4828-93BE-4BC26E404B20}" presName="thickLine" presStyleLbl="alignNode1" presStyleIdx="1" presStyleCnt="9"/>
      <dgm:spPr/>
    </dgm:pt>
    <dgm:pt modelId="{A31944AD-C0FC-4BBB-AAD6-82E87A780EF9}" type="pres">
      <dgm:prSet presAssocID="{8197CC2D-B01F-4828-93BE-4BC26E404B20}" presName="horz1" presStyleCnt="0"/>
      <dgm:spPr/>
    </dgm:pt>
    <dgm:pt modelId="{0EFC1FBA-04A4-43EA-BA98-E4BB482B7844}" type="pres">
      <dgm:prSet presAssocID="{8197CC2D-B01F-4828-93BE-4BC26E404B20}" presName="tx1" presStyleLbl="revTx" presStyleIdx="1" presStyleCnt="9"/>
      <dgm:spPr/>
    </dgm:pt>
    <dgm:pt modelId="{6BAABE40-41C5-4DFD-A1F5-AFCCDB998678}" type="pres">
      <dgm:prSet presAssocID="{8197CC2D-B01F-4828-93BE-4BC26E404B20}" presName="vert1" presStyleCnt="0"/>
      <dgm:spPr/>
    </dgm:pt>
    <dgm:pt modelId="{2E120B19-BBDF-406F-9ACE-90B6AA22DEA7}" type="pres">
      <dgm:prSet presAssocID="{8E86DC2B-8478-42FF-B66C-9FAFF0BE2C85}" presName="thickLine" presStyleLbl="alignNode1" presStyleIdx="2" presStyleCnt="9"/>
      <dgm:spPr/>
    </dgm:pt>
    <dgm:pt modelId="{346D77FF-7936-406C-A9B3-4769E6C8A12B}" type="pres">
      <dgm:prSet presAssocID="{8E86DC2B-8478-42FF-B66C-9FAFF0BE2C85}" presName="horz1" presStyleCnt="0"/>
      <dgm:spPr/>
    </dgm:pt>
    <dgm:pt modelId="{2D0FAD11-CABF-4491-A731-7AA68DEDDF16}" type="pres">
      <dgm:prSet presAssocID="{8E86DC2B-8478-42FF-B66C-9FAFF0BE2C85}" presName="tx1" presStyleLbl="revTx" presStyleIdx="2" presStyleCnt="9"/>
      <dgm:spPr/>
    </dgm:pt>
    <dgm:pt modelId="{02997C09-7448-43A2-B49A-82502DBA1470}" type="pres">
      <dgm:prSet presAssocID="{8E86DC2B-8478-42FF-B66C-9FAFF0BE2C85}" presName="vert1" presStyleCnt="0"/>
      <dgm:spPr/>
    </dgm:pt>
    <dgm:pt modelId="{FB0B22B5-C724-4D23-B9D7-320540B85DFA}" type="pres">
      <dgm:prSet presAssocID="{DAE709B7-5E8E-48DD-90F8-AC91993698C0}" presName="thickLine" presStyleLbl="alignNode1" presStyleIdx="3" presStyleCnt="9"/>
      <dgm:spPr/>
    </dgm:pt>
    <dgm:pt modelId="{780AD60B-D78C-487B-84C7-55C9E58269D6}" type="pres">
      <dgm:prSet presAssocID="{DAE709B7-5E8E-48DD-90F8-AC91993698C0}" presName="horz1" presStyleCnt="0"/>
      <dgm:spPr/>
    </dgm:pt>
    <dgm:pt modelId="{099A6AD5-EBDA-4B8C-9C39-06163664DFEB}" type="pres">
      <dgm:prSet presAssocID="{DAE709B7-5E8E-48DD-90F8-AC91993698C0}" presName="tx1" presStyleLbl="revTx" presStyleIdx="3" presStyleCnt="9"/>
      <dgm:spPr/>
    </dgm:pt>
    <dgm:pt modelId="{8BC7E781-B889-464E-B538-B0A7A0E11272}" type="pres">
      <dgm:prSet presAssocID="{DAE709B7-5E8E-48DD-90F8-AC91993698C0}" presName="vert1" presStyleCnt="0"/>
      <dgm:spPr/>
    </dgm:pt>
    <dgm:pt modelId="{A19D1C54-2AAB-48FA-8FAD-6F00C1F23EBA}" type="pres">
      <dgm:prSet presAssocID="{02B9343E-E1EB-475D-8B74-BE9DDC8CEB3F}" presName="thickLine" presStyleLbl="alignNode1" presStyleIdx="4" presStyleCnt="9"/>
      <dgm:spPr/>
    </dgm:pt>
    <dgm:pt modelId="{67953111-E401-4361-903F-3CFA133C1978}" type="pres">
      <dgm:prSet presAssocID="{02B9343E-E1EB-475D-8B74-BE9DDC8CEB3F}" presName="horz1" presStyleCnt="0"/>
      <dgm:spPr/>
    </dgm:pt>
    <dgm:pt modelId="{B44E1E48-AD53-41BC-86ED-A385FDB7D565}" type="pres">
      <dgm:prSet presAssocID="{02B9343E-E1EB-475D-8B74-BE9DDC8CEB3F}" presName="tx1" presStyleLbl="revTx" presStyleIdx="4" presStyleCnt="9"/>
      <dgm:spPr/>
    </dgm:pt>
    <dgm:pt modelId="{3343F758-F11E-4218-839E-52D5E5A022B7}" type="pres">
      <dgm:prSet presAssocID="{02B9343E-E1EB-475D-8B74-BE9DDC8CEB3F}" presName="vert1" presStyleCnt="0"/>
      <dgm:spPr/>
    </dgm:pt>
    <dgm:pt modelId="{8F90E68C-39D5-48A7-BEB6-351F3AF3C976}" type="pres">
      <dgm:prSet presAssocID="{91D903BC-D17C-4D93-8D33-19D5BD88B552}" presName="thickLine" presStyleLbl="alignNode1" presStyleIdx="5" presStyleCnt="9"/>
      <dgm:spPr/>
    </dgm:pt>
    <dgm:pt modelId="{F4FF14C9-206F-46DD-969D-7A28D6876840}" type="pres">
      <dgm:prSet presAssocID="{91D903BC-D17C-4D93-8D33-19D5BD88B552}" presName="horz1" presStyleCnt="0"/>
      <dgm:spPr/>
    </dgm:pt>
    <dgm:pt modelId="{18B7A27D-6832-438F-981F-4247786723E0}" type="pres">
      <dgm:prSet presAssocID="{91D903BC-D17C-4D93-8D33-19D5BD88B552}" presName="tx1" presStyleLbl="revTx" presStyleIdx="5" presStyleCnt="9"/>
      <dgm:spPr/>
    </dgm:pt>
    <dgm:pt modelId="{96F64909-49FC-4A69-ADD2-1F967C91821F}" type="pres">
      <dgm:prSet presAssocID="{91D903BC-D17C-4D93-8D33-19D5BD88B552}" presName="vert1" presStyleCnt="0"/>
      <dgm:spPr/>
    </dgm:pt>
    <dgm:pt modelId="{233D5EC8-A288-402E-A6A0-080ACD4DA154}" type="pres">
      <dgm:prSet presAssocID="{D2C67F01-6F41-426D-9AB7-DD48468396EA}" presName="thickLine" presStyleLbl="alignNode1" presStyleIdx="6" presStyleCnt="9"/>
      <dgm:spPr/>
    </dgm:pt>
    <dgm:pt modelId="{1FA679E8-87C9-41AE-9342-A889C778B64E}" type="pres">
      <dgm:prSet presAssocID="{D2C67F01-6F41-426D-9AB7-DD48468396EA}" presName="horz1" presStyleCnt="0"/>
      <dgm:spPr/>
    </dgm:pt>
    <dgm:pt modelId="{B2A9DF41-0344-42EA-93EF-AE276FAFB493}" type="pres">
      <dgm:prSet presAssocID="{D2C67F01-6F41-426D-9AB7-DD48468396EA}" presName="tx1" presStyleLbl="revTx" presStyleIdx="6" presStyleCnt="9"/>
      <dgm:spPr/>
    </dgm:pt>
    <dgm:pt modelId="{705918A0-7A2A-49EC-8E3B-11BAD1BF7AE6}" type="pres">
      <dgm:prSet presAssocID="{D2C67F01-6F41-426D-9AB7-DD48468396EA}" presName="vert1" presStyleCnt="0"/>
      <dgm:spPr/>
    </dgm:pt>
    <dgm:pt modelId="{49159547-DC32-43FC-9AE4-4F82CB5B283A}" type="pres">
      <dgm:prSet presAssocID="{0A3560A1-3DC9-46A4-BB17-60C0158C9A92}" presName="thickLine" presStyleLbl="alignNode1" presStyleIdx="7" presStyleCnt="9"/>
      <dgm:spPr/>
    </dgm:pt>
    <dgm:pt modelId="{0B48580A-24D3-4D09-96D1-0F59051E041C}" type="pres">
      <dgm:prSet presAssocID="{0A3560A1-3DC9-46A4-BB17-60C0158C9A92}" presName="horz1" presStyleCnt="0"/>
      <dgm:spPr/>
    </dgm:pt>
    <dgm:pt modelId="{8CE99F47-EE9D-4B93-87FA-CF6E0BD5F999}" type="pres">
      <dgm:prSet presAssocID="{0A3560A1-3DC9-46A4-BB17-60C0158C9A92}" presName="tx1" presStyleLbl="revTx" presStyleIdx="7" presStyleCnt="9"/>
      <dgm:spPr/>
    </dgm:pt>
    <dgm:pt modelId="{F4B65F33-29AF-4F85-9E3E-8FCC9D37D3F7}" type="pres">
      <dgm:prSet presAssocID="{0A3560A1-3DC9-46A4-BB17-60C0158C9A92}" presName="vert1" presStyleCnt="0"/>
      <dgm:spPr/>
    </dgm:pt>
    <dgm:pt modelId="{A2CDF19A-7471-408E-81E2-7F1937C02F85}" type="pres">
      <dgm:prSet presAssocID="{0F970D28-F085-4B36-92A1-A3B19BBE2450}" presName="thickLine" presStyleLbl="alignNode1" presStyleIdx="8" presStyleCnt="9"/>
      <dgm:spPr/>
    </dgm:pt>
    <dgm:pt modelId="{FD09C647-41A9-412F-BFDB-562EA587A8A8}" type="pres">
      <dgm:prSet presAssocID="{0F970D28-F085-4B36-92A1-A3B19BBE2450}" presName="horz1" presStyleCnt="0"/>
      <dgm:spPr/>
    </dgm:pt>
    <dgm:pt modelId="{B4435DE6-7C88-4636-A01C-7A66E2D471F2}" type="pres">
      <dgm:prSet presAssocID="{0F970D28-F085-4B36-92A1-A3B19BBE2450}" presName="tx1" presStyleLbl="revTx" presStyleIdx="8" presStyleCnt="9"/>
      <dgm:spPr/>
    </dgm:pt>
    <dgm:pt modelId="{14E93C4A-A6C4-4FF1-A0F0-2FEDA0022889}" type="pres">
      <dgm:prSet presAssocID="{0F970D28-F085-4B36-92A1-A3B19BBE2450}" presName="vert1" presStyleCnt="0"/>
      <dgm:spPr/>
    </dgm:pt>
  </dgm:ptLst>
  <dgm:cxnLst>
    <dgm:cxn modelId="{522ED908-6ECB-49C7-BB2B-83FA611A857A}" type="presOf" srcId="{0A3560A1-3DC9-46A4-BB17-60C0158C9A92}" destId="{8CE99F47-EE9D-4B93-87FA-CF6E0BD5F999}" srcOrd="0" destOrd="0" presId="urn:microsoft.com/office/officeart/2008/layout/LinedList"/>
    <dgm:cxn modelId="{2EB5691F-6A00-41A1-9465-C36D051D9191}" type="presOf" srcId="{D2C67F01-6F41-426D-9AB7-DD48468396EA}" destId="{B2A9DF41-0344-42EA-93EF-AE276FAFB493}" srcOrd="0" destOrd="0" presId="urn:microsoft.com/office/officeart/2008/layout/LinedList"/>
    <dgm:cxn modelId="{AD80AC2B-3B71-4CC6-9372-108090E93FEB}" srcId="{996511A2-5B6A-4C65-ABEE-7B242291D11E}" destId="{8E86DC2B-8478-42FF-B66C-9FAFF0BE2C85}" srcOrd="2" destOrd="0" parTransId="{55EEB7BF-9D04-45ED-BFB7-969D38F94B91}" sibTransId="{D3408644-F743-4C23-80BA-2772D00D49C7}"/>
    <dgm:cxn modelId="{09C5002C-18F6-4489-935B-86FDFCA5553A}" srcId="{996511A2-5B6A-4C65-ABEE-7B242291D11E}" destId="{02B9343E-E1EB-475D-8B74-BE9DDC8CEB3F}" srcOrd="4" destOrd="0" parTransId="{618AA02C-DECD-4176-8AFE-3451E9E6DEDD}" sibTransId="{A8A20A52-1030-48E0-BDBD-3E7A04CF205D}"/>
    <dgm:cxn modelId="{ECA19A37-7C51-46DF-B473-44647DF468E3}" srcId="{996511A2-5B6A-4C65-ABEE-7B242291D11E}" destId="{D2C67F01-6F41-426D-9AB7-DD48468396EA}" srcOrd="6" destOrd="0" parTransId="{D95EDBE6-8924-4DD9-8072-A64F7BE08C4F}" sibTransId="{7D845923-71A4-4948-BE5E-3CD7F0B3AA63}"/>
    <dgm:cxn modelId="{07823A5F-BB6C-44CD-83BC-A02111162E52}" type="presOf" srcId="{DAE709B7-5E8E-48DD-90F8-AC91993698C0}" destId="{099A6AD5-EBDA-4B8C-9C39-06163664DFEB}" srcOrd="0" destOrd="0" presId="urn:microsoft.com/office/officeart/2008/layout/LinedList"/>
    <dgm:cxn modelId="{23EA9460-0D43-46ED-BD15-295738DA7AB5}" srcId="{996511A2-5B6A-4C65-ABEE-7B242291D11E}" destId="{0A3560A1-3DC9-46A4-BB17-60C0158C9A92}" srcOrd="7" destOrd="0" parTransId="{980A5A46-AB82-4F66-83B3-0E10C0642159}" sibTransId="{2036E9D4-B524-4204-8A43-3F4C842EF9B8}"/>
    <dgm:cxn modelId="{A64C2967-13F2-47F0-AB4C-A711B117F002}" srcId="{996511A2-5B6A-4C65-ABEE-7B242291D11E}" destId="{DAE709B7-5E8E-48DD-90F8-AC91993698C0}" srcOrd="3" destOrd="0" parTransId="{08A4A180-DE42-46D5-BFA2-36A5BADB14ED}" sibTransId="{B2EF0065-24FA-4A0C-ABDF-08BFD7A7D100}"/>
    <dgm:cxn modelId="{4B568A48-56FA-45DD-9E4B-348E77590F27}" type="presOf" srcId="{91D903BC-D17C-4D93-8D33-19D5BD88B552}" destId="{18B7A27D-6832-438F-981F-4247786723E0}" srcOrd="0" destOrd="0" presId="urn:microsoft.com/office/officeart/2008/layout/LinedList"/>
    <dgm:cxn modelId="{1F16EC6B-3FD2-4814-9A6C-A71FF6FF0757}" type="presOf" srcId="{FE9B7105-E41E-43CE-B2D3-3C01600A0C0B}" destId="{EA377217-DD73-411E-9BBF-C4E96EE7A259}" srcOrd="0" destOrd="0" presId="urn:microsoft.com/office/officeart/2008/layout/LinedList"/>
    <dgm:cxn modelId="{B478EC74-5A57-4CE5-A45D-DB3C2D5ACC9A}" srcId="{996511A2-5B6A-4C65-ABEE-7B242291D11E}" destId="{0F970D28-F085-4B36-92A1-A3B19BBE2450}" srcOrd="8" destOrd="0" parTransId="{12FA25A1-98A4-44D9-A197-D6284429182B}" sibTransId="{1EECF10D-198C-4F60-B7DD-E2EE36D63DC2}"/>
    <dgm:cxn modelId="{5C18B988-4294-42A8-821A-825081C8E72F}" srcId="{996511A2-5B6A-4C65-ABEE-7B242291D11E}" destId="{8197CC2D-B01F-4828-93BE-4BC26E404B20}" srcOrd="1" destOrd="0" parTransId="{8A8AAD2B-8E31-4F99-80A0-9EDDDAA0C344}" sibTransId="{C5AFDF29-A255-47EE-BE65-466CA05C34ED}"/>
    <dgm:cxn modelId="{2A510391-BA71-4E8B-8210-31C1340882B7}" type="presOf" srcId="{8E86DC2B-8478-42FF-B66C-9FAFF0BE2C85}" destId="{2D0FAD11-CABF-4491-A731-7AA68DEDDF16}" srcOrd="0" destOrd="0" presId="urn:microsoft.com/office/officeart/2008/layout/LinedList"/>
    <dgm:cxn modelId="{DFA676AD-7703-4671-8C6E-C8ACD0678FFC}" type="presOf" srcId="{8197CC2D-B01F-4828-93BE-4BC26E404B20}" destId="{0EFC1FBA-04A4-43EA-BA98-E4BB482B7844}" srcOrd="0" destOrd="0" presId="urn:microsoft.com/office/officeart/2008/layout/LinedList"/>
    <dgm:cxn modelId="{6397C5C2-6466-4BAF-9E56-A49D13381464}" type="presOf" srcId="{0F970D28-F085-4B36-92A1-A3B19BBE2450}" destId="{B4435DE6-7C88-4636-A01C-7A66E2D471F2}" srcOrd="0" destOrd="0" presId="urn:microsoft.com/office/officeart/2008/layout/LinedList"/>
    <dgm:cxn modelId="{268E8DC3-89C2-4A1D-9EF9-817C1FBFBF4A}" type="presOf" srcId="{996511A2-5B6A-4C65-ABEE-7B242291D11E}" destId="{67F7D90C-A8DA-4CC0-A773-6486AA4A3760}" srcOrd="0" destOrd="0" presId="urn:microsoft.com/office/officeart/2008/layout/LinedList"/>
    <dgm:cxn modelId="{B77005E3-714F-4FFA-A9CC-077FC37F67F8}" srcId="{996511A2-5B6A-4C65-ABEE-7B242291D11E}" destId="{91D903BC-D17C-4D93-8D33-19D5BD88B552}" srcOrd="5" destOrd="0" parTransId="{09709FE1-D5DA-418E-8100-2A3F9862CCDE}" sibTransId="{0F447FB9-D286-46EE-AB7B-8E222E600F2E}"/>
    <dgm:cxn modelId="{D78E39E3-CEB3-48E9-9E16-D7E926A81377}" type="presOf" srcId="{02B9343E-E1EB-475D-8B74-BE9DDC8CEB3F}" destId="{B44E1E48-AD53-41BC-86ED-A385FDB7D565}" srcOrd="0" destOrd="0" presId="urn:microsoft.com/office/officeart/2008/layout/LinedList"/>
    <dgm:cxn modelId="{D9DCCFE3-BB8A-49B1-8751-C170D26FAC49}" srcId="{996511A2-5B6A-4C65-ABEE-7B242291D11E}" destId="{FE9B7105-E41E-43CE-B2D3-3C01600A0C0B}" srcOrd="0" destOrd="0" parTransId="{665F4529-CF12-46FA-B7D3-EEE13D49274C}" sibTransId="{7F53B160-ECD7-4D5F-982E-5460A6C68402}"/>
    <dgm:cxn modelId="{C2EC64F0-6B06-4724-9DB7-2BCB5A64A27A}" type="presParOf" srcId="{67F7D90C-A8DA-4CC0-A773-6486AA4A3760}" destId="{EAB92325-4815-4CDE-8002-AD4E47AEDD36}" srcOrd="0" destOrd="0" presId="urn:microsoft.com/office/officeart/2008/layout/LinedList"/>
    <dgm:cxn modelId="{B48734AE-0116-4B4A-982E-074747D035B6}" type="presParOf" srcId="{67F7D90C-A8DA-4CC0-A773-6486AA4A3760}" destId="{35FCBE30-45CB-40E3-94F5-C5C5A8B29788}" srcOrd="1" destOrd="0" presId="urn:microsoft.com/office/officeart/2008/layout/LinedList"/>
    <dgm:cxn modelId="{C5E37096-597C-4A8B-A66B-DCC416B83803}" type="presParOf" srcId="{35FCBE30-45CB-40E3-94F5-C5C5A8B29788}" destId="{EA377217-DD73-411E-9BBF-C4E96EE7A259}" srcOrd="0" destOrd="0" presId="urn:microsoft.com/office/officeart/2008/layout/LinedList"/>
    <dgm:cxn modelId="{3915C819-8E88-4DDD-A5D4-48973EC48BE2}" type="presParOf" srcId="{35FCBE30-45CB-40E3-94F5-C5C5A8B29788}" destId="{848B162B-5627-4332-BDE5-EDCFD0889D35}" srcOrd="1" destOrd="0" presId="urn:microsoft.com/office/officeart/2008/layout/LinedList"/>
    <dgm:cxn modelId="{AEDF9BB0-BADF-4355-8D9A-7A9714EA6CDB}" type="presParOf" srcId="{67F7D90C-A8DA-4CC0-A773-6486AA4A3760}" destId="{9858E0C3-A1B2-43DA-BC22-4249D43DC78C}" srcOrd="2" destOrd="0" presId="urn:microsoft.com/office/officeart/2008/layout/LinedList"/>
    <dgm:cxn modelId="{1B2C371A-F63F-455E-9575-08DCC7D30F64}" type="presParOf" srcId="{67F7D90C-A8DA-4CC0-A773-6486AA4A3760}" destId="{A31944AD-C0FC-4BBB-AAD6-82E87A780EF9}" srcOrd="3" destOrd="0" presId="urn:microsoft.com/office/officeart/2008/layout/LinedList"/>
    <dgm:cxn modelId="{C3476C10-174B-4DC1-8385-34497FCB7C76}" type="presParOf" srcId="{A31944AD-C0FC-4BBB-AAD6-82E87A780EF9}" destId="{0EFC1FBA-04A4-43EA-BA98-E4BB482B7844}" srcOrd="0" destOrd="0" presId="urn:microsoft.com/office/officeart/2008/layout/LinedList"/>
    <dgm:cxn modelId="{AE22B9D6-481C-4A59-A545-5AD5EDE58437}" type="presParOf" srcId="{A31944AD-C0FC-4BBB-AAD6-82E87A780EF9}" destId="{6BAABE40-41C5-4DFD-A1F5-AFCCDB998678}" srcOrd="1" destOrd="0" presId="urn:microsoft.com/office/officeart/2008/layout/LinedList"/>
    <dgm:cxn modelId="{6808EE09-68BB-4EED-9858-AACD699AB065}" type="presParOf" srcId="{67F7D90C-A8DA-4CC0-A773-6486AA4A3760}" destId="{2E120B19-BBDF-406F-9ACE-90B6AA22DEA7}" srcOrd="4" destOrd="0" presId="urn:microsoft.com/office/officeart/2008/layout/LinedList"/>
    <dgm:cxn modelId="{1F1369DA-667B-4A16-B498-69328DC2363B}" type="presParOf" srcId="{67F7D90C-A8DA-4CC0-A773-6486AA4A3760}" destId="{346D77FF-7936-406C-A9B3-4769E6C8A12B}" srcOrd="5" destOrd="0" presId="urn:microsoft.com/office/officeart/2008/layout/LinedList"/>
    <dgm:cxn modelId="{3943EBDB-1AA3-4EF6-B15C-D796B3218606}" type="presParOf" srcId="{346D77FF-7936-406C-A9B3-4769E6C8A12B}" destId="{2D0FAD11-CABF-4491-A731-7AA68DEDDF16}" srcOrd="0" destOrd="0" presId="urn:microsoft.com/office/officeart/2008/layout/LinedList"/>
    <dgm:cxn modelId="{4E9ED0B1-288F-415D-B6CB-5B1E1C22CD5C}" type="presParOf" srcId="{346D77FF-7936-406C-A9B3-4769E6C8A12B}" destId="{02997C09-7448-43A2-B49A-82502DBA1470}" srcOrd="1" destOrd="0" presId="urn:microsoft.com/office/officeart/2008/layout/LinedList"/>
    <dgm:cxn modelId="{959B3D72-470E-410B-817B-F01C5842D8E5}" type="presParOf" srcId="{67F7D90C-A8DA-4CC0-A773-6486AA4A3760}" destId="{FB0B22B5-C724-4D23-B9D7-320540B85DFA}" srcOrd="6" destOrd="0" presId="urn:microsoft.com/office/officeart/2008/layout/LinedList"/>
    <dgm:cxn modelId="{77B1EB19-0A6A-4C14-BE50-7A5BFBDAAE6C}" type="presParOf" srcId="{67F7D90C-A8DA-4CC0-A773-6486AA4A3760}" destId="{780AD60B-D78C-487B-84C7-55C9E58269D6}" srcOrd="7" destOrd="0" presId="urn:microsoft.com/office/officeart/2008/layout/LinedList"/>
    <dgm:cxn modelId="{9AE706E2-5A18-4323-9561-9A5BC475FAE3}" type="presParOf" srcId="{780AD60B-D78C-487B-84C7-55C9E58269D6}" destId="{099A6AD5-EBDA-4B8C-9C39-06163664DFEB}" srcOrd="0" destOrd="0" presId="urn:microsoft.com/office/officeart/2008/layout/LinedList"/>
    <dgm:cxn modelId="{4A1CC935-86D4-47DB-8BB5-B7BAC91957E8}" type="presParOf" srcId="{780AD60B-D78C-487B-84C7-55C9E58269D6}" destId="{8BC7E781-B889-464E-B538-B0A7A0E11272}" srcOrd="1" destOrd="0" presId="urn:microsoft.com/office/officeart/2008/layout/LinedList"/>
    <dgm:cxn modelId="{72D9F1F4-335C-44AD-AFC4-3D07BA8C226A}" type="presParOf" srcId="{67F7D90C-A8DA-4CC0-A773-6486AA4A3760}" destId="{A19D1C54-2AAB-48FA-8FAD-6F00C1F23EBA}" srcOrd="8" destOrd="0" presId="urn:microsoft.com/office/officeart/2008/layout/LinedList"/>
    <dgm:cxn modelId="{B27282D6-AAD4-494B-A674-DC2BE498DD53}" type="presParOf" srcId="{67F7D90C-A8DA-4CC0-A773-6486AA4A3760}" destId="{67953111-E401-4361-903F-3CFA133C1978}" srcOrd="9" destOrd="0" presId="urn:microsoft.com/office/officeart/2008/layout/LinedList"/>
    <dgm:cxn modelId="{04D8D143-6536-4FB9-B830-B7E3632541EA}" type="presParOf" srcId="{67953111-E401-4361-903F-3CFA133C1978}" destId="{B44E1E48-AD53-41BC-86ED-A385FDB7D565}" srcOrd="0" destOrd="0" presId="urn:microsoft.com/office/officeart/2008/layout/LinedList"/>
    <dgm:cxn modelId="{4982502D-A5B5-4937-9E81-917EB6D89799}" type="presParOf" srcId="{67953111-E401-4361-903F-3CFA133C1978}" destId="{3343F758-F11E-4218-839E-52D5E5A022B7}" srcOrd="1" destOrd="0" presId="urn:microsoft.com/office/officeart/2008/layout/LinedList"/>
    <dgm:cxn modelId="{D0564D69-0C83-4808-B0B2-797114C70161}" type="presParOf" srcId="{67F7D90C-A8DA-4CC0-A773-6486AA4A3760}" destId="{8F90E68C-39D5-48A7-BEB6-351F3AF3C976}" srcOrd="10" destOrd="0" presId="urn:microsoft.com/office/officeart/2008/layout/LinedList"/>
    <dgm:cxn modelId="{3B7AA84E-A14E-4656-962C-6E070561007A}" type="presParOf" srcId="{67F7D90C-A8DA-4CC0-A773-6486AA4A3760}" destId="{F4FF14C9-206F-46DD-969D-7A28D6876840}" srcOrd="11" destOrd="0" presId="urn:microsoft.com/office/officeart/2008/layout/LinedList"/>
    <dgm:cxn modelId="{D7F23131-0ED3-4DC5-9037-0BFA347F3188}" type="presParOf" srcId="{F4FF14C9-206F-46DD-969D-7A28D6876840}" destId="{18B7A27D-6832-438F-981F-4247786723E0}" srcOrd="0" destOrd="0" presId="urn:microsoft.com/office/officeart/2008/layout/LinedList"/>
    <dgm:cxn modelId="{4AE6AF27-BE45-450C-8CED-256FF031E7F6}" type="presParOf" srcId="{F4FF14C9-206F-46DD-969D-7A28D6876840}" destId="{96F64909-49FC-4A69-ADD2-1F967C91821F}" srcOrd="1" destOrd="0" presId="urn:microsoft.com/office/officeart/2008/layout/LinedList"/>
    <dgm:cxn modelId="{55DFA55C-9D97-4B98-955B-E2C2697DCEA4}" type="presParOf" srcId="{67F7D90C-A8DA-4CC0-A773-6486AA4A3760}" destId="{233D5EC8-A288-402E-A6A0-080ACD4DA154}" srcOrd="12" destOrd="0" presId="urn:microsoft.com/office/officeart/2008/layout/LinedList"/>
    <dgm:cxn modelId="{5F37386A-43F1-4FD9-B2DB-89DABBB15811}" type="presParOf" srcId="{67F7D90C-A8DA-4CC0-A773-6486AA4A3760}" destId="{1FA679E8-87C9-41AE-9342-A889C778B64E}" srcOrd="13" destOrd="0" presId="urn:microsoft.com/office/officeart/2008/layout/LinedList"/>
    <dgm:cxn modelId="{163250CD-FC42-44A9-9618-BEA19556F5C8}" type="presParOf" srcId="{1FA679E8-87C9-41AE-9342-A889C778B64E}" destId="{B2A9DF41-0344-42EA-93EF-AE276FAFB493}" srcOrd="0" destOrd="0" presId="urn:microsoft.com/office/officeart/2008/layout/LinedList"/>
    <dgm:cxn modelId="{4A4CB0F9-6E3C-49C4-BE09-CC4F877791F7}" type="presParOf" srcId="{1FA679E8-87C9-41AE-9342-A889C778B64E}" destId="{705918A0-7A2A-49EC-8E3B-11BAD1BF7AE6}" srcOrd="1" destOrd="0" presId="urn:microsoft.com/office/officeart/2008/layout/LinedList"/>
    <dgm:cxn modelId="{3DCC84A0-95C6-468E-86E5-208C74B64520}" type="presParOf" srcId="{67F7D90C-A8DA-4CC0-A773-6486AA4A3760}" destId="{49159547-DC32-43FC-9AE4-4F82CB5B283A}" srcOrd="14" destOrd="0" presId="urn:microsoft.com/office/officeart/2008/layout/LinedList"/>
    <dgm:cxn modelId="{7074F029-A849-4BC7-8C1C-FDAD53561555}" type="presParOf" srcId="{67F7D90C-A8DA-4CC0-A773-6486AA4A3760}" destId="{0B48580A-24D3-4D09-96D1-0F59051E041C}" srcOrd="15" destOrd="0" presId="urn:microsoft.com/office/officeart/2008/layout/LinedList"/>
    <dgm:cxn modelId="{157B4B37-3E42-422F-8368-1E69B931E428}" type="presParOf" srcId="{0B48580A-24D3-4D09-96D1-0F59051E041C}" destId="{8CE99F47-EE9D-4B93-87FA-CF6E0BD5F999}" srcOrd="0" destOrd="0" presId="urn:microsoft.com/office/officeart/2008/layout/LinedList"/>
    <dgm:cxn modelId="{C3A935E2-ED8D-4FEB-978F-926F388149A8}" type="presParOf" srcId="{0B48580A-24D3-4D09-96D1-0F59051E041C}" destId="{F4B65F33-29AF-4F85-9E3E-8FCC9D37D3F7}" srcOrd="1" destOrd="0" presId="urn:microsoft.com/office/officeart/2008/layout/LinedList"/>
    <dgm:cxn modelId="{52E96332-3148-4C67-9844-FA11608C93FE}" type="presParOf" srcId="{67F7D90C-A8DA-4CC0-A773-6486AA4A3760}" destId="{A2CDF19A-7471-408E-81E2-7F1937C02F85}" srcOrd="16" destOrd="0" presId="urn:microsoft.com/office/officeart/2008/layout/LinedList"/>
    <dgm:cxn modelId="{E4F7C741-EA7D-4AEC-B337-7BAB51A13841}" type="presParOf" srcId="{67F7D90C-A8DA-4CC0-A773-6486AA4A3760}" destId="{FD09C647-41A9-412F-BFDB-562EA587A8A8}" srcOrd="17" destOrd="0" presId="urn:microsoft.com/office/officeart/2008/layout/LinedList"/>
    <dgm:cxn modelId="{BC78BEB2-E4F8-430F-9D14-7D57FB1224AB}" type="presParOf" srcId="{FD09C647-41A9-412F-BFDB-562EA587A8A8}" destId="{B4435DE6-7C88-4636-A01C-7A66E2D471F2}" srcOrd="0" destOrd="0" presId="urn:microsoft.com/office/officeart/2008/layout/LinedList"/>
    <dgm:cxn modelId="{6BAB695E-8494-4DE0-96CE-55D606B957A0}" type="presParOf" srcId="{FD09C647-41A9-412F-BFDB-562EA587A8A8}" destId="{14E93C4A-A6C4-4FF1-A0F0-2FEDA0022889}"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F15BDB-E56F-4C39-AF08-844D47B87D32}">
      <dsp:nvSpPr>
        <dsp:cNvPr id="0" name=""/>
        <dsp:cNvSpPr/>
      </dsp:nvSpPr>
      <dsp:spPr>
        <a:xfrm>
          <a:off x="0" y="706"/>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787AB9-2E82-4EE6-84F6-01257DE29AD9}">
      <dsp:nvSpPr>
        <dsp:cNvPr id="0" name=""/>
        <dsp:cNvSpPr/>
      </dsp:nvSpPr>
      <dsp:spPr>
        <a:xfrm>
          <a:off x="0" y="706"/>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Hahn March – CEO</a:t>
          </a:r>
        </a:p>
      </dsp:txBody>
      <dsp:txXfrm>
        <a:off x="0" y="706"/>
        <a:ext cx="2358392" cy="445253"/>
      </dsp:txXfrm>
    </dsp:sp>
    <dsp:sp modelId="{5752B714-D0C7-456C-9E6A-5E8D03E1854C}">
      <dsp:nvSpPr>
        <dsp:cNvPr id="0" name=""/>
        <dsp:cNvSpPr/>
      </dsp:nvSpPr>
      <dsp:spPr>
        <a:xfrm>
          <a:off x="0" y="445960"/>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00F32F5-772F-4899-8866-B1A1D8C42AAC}">
      <dsp:nvSpPr>
        <dsp:cNvPr id="0" name=""/>
        <dsp:cNvSpPr/>
      </dsp:nvSpPr>
      <dsp:spPr>
        <a:xfrm>
          <a:off x="0" y="445960"/>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 Founder and visionary behind Signal Health Group's national expansion.</a:t>
          </a:r>
        </a:p>
      </dsp:txBody>
      <dsp:txXfrm>
        <a:off x="0" y="445960"/>
        <a:ext cx="2358392" cy="445253"/>
      </dsp:txXfrm>
    </dsp:sp>
    <dsp:sp modelId="{85C011BB-F90B-4888-8092-5387639DDFAE}">
      <dsp:nvSpPr>
        <dsp:cNvPr id="0" name=""/>
        <dsp:cNvSpPr/>
      </dsp:nvSpPr>
      <dsp:spPr>
        <a:xfrm>
          <a:off x="0" y="891214"/>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91ED2BF-A11C-4158-B42C-D8D602B03F4A}">
      <dsp:nvSpPr>
        <dsp:cNvPr id="0" name=""/>
        <dsp:cNvSpPr/>
      </dsp:nvSpPr>
      <dsp:spPr>
        <a:xfrm>
          <a:off x="0" y="891214"/>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Janna McCourt – Administrator</a:t>
          </a:r>
        </a:p>
      </dsp:txBody>
      <dsp:txXfrm>
        <a:off x="0" y="891214"/>
        <a:ext cx="2358392" cy="445253"/>
      </dsp:txXfrm>
    </dsp:sp>
    <dsp:sp modelId="{DF3963D5-F8BB-4990-9235-47D2A0FF41B8}">
      <dsp:nvSpPr>
        <dsp:cNvPr id="0" name=""/>
        <dsp:cNvSpPr/>
      </dsp:nvSpPr>
      <dsp:spPr>
        <a:xfrm>
          <a:off x="0" y="1336468"/>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A314DB4-79AA-4348-81B6-2CC875484A1E}">
      <dsp:nvSpPr>
        <dsp:cNvPr id="0" name=""/>
        <dsp:cNvSpPr/>
      </dsp:nvSpPr>
      <dsp:spPr>
        <a:xfrm>
          <a:off x="0" y="1336468"/>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 Oversees daily operations and ensures regulatory compliance.</a:t>
          </a:r>
        </a:p>
      </dsp:txBody>
      <dsp:txXfrm>
        <a:off x="0" y="1336468"/>
        <a:ext cx="2358392" cy="445253"/>
      </dsp:txXfrm>
    </dsp:sp>
    <dsp:sp modelId="{187C4A5D-C24E-4C98-8E0D-E99D62FC6B61}">
      <dsp:nvSpPr>
        <dsp:cNvPr id="0" name=""/>
        <dsp:cNvSpPr/>
      </dsp:nvSpPr>
      <dsp:spPr>
        <a:xfrm>
          <a:off x="0" y="1781721"/>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B3EB82-2FC4-403F-8EEF-AA9F84CC8AAF}">
      <dsp:nvSpPr>
        <dsp:cNvPr id="0" name=""/>
        <dsp:cNvSpPr/>
      </dsp:nvSpPr>
      <dsp:spPr>
        <a:xfrm>
          <a:off x="0" y="1781721"/>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Nicole Farmer – Director</a:t>
          </a:r>
        </a:p>
      </dsp:txBody>
      <dsp:txXfrm>
        <a:off x="0" y="1781721"/>
        <a:ext cx="2358392" cy="445253"/>
      </dsp:txXfrm>
    </dsp:sp>
    <dsp:sp modelId="{FFF4B345-FBD1-48FC-A2AA-2772E196AFE3}">
      <dsp:nvSpPr>
        <dsp:cNvPr id="0" name=""/>
        <dsp:cNvSpPr/>
      </dsp:nvSpPr>
      <dsp:spPr>
        <a:xfrm>
          <a:off x="0" y="2226975"/>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47E6F5F-FC57-4A65-8FF9-D872451ED09F}">
      <dsp:nvSpPr>
        <dsp:cNvPr id="0" name=""/>
        <dsp:cNvSpPr/>
      </dsp:nvSpPr>
      <dsp:spPr>
        <a:xfrm>
          <a:off x="0" y="2226975"/>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 Leads strategic planning and clinical initiatives.</a:t>
          </a:r>
        </a:p>
      </dsp:txBody>
      <dsp:txXfrm>
        <a:off x="0" y="2226975"/>
        <a:ext cx="2358392" cy="445253"/>
      </dsp:txXfrm>
    </dsp:sp>
    <dsp:sp modelId="{13A5434A-1B24-4BAC-A8C1-4284D39C8A02}">
      <dsp:nvSpPr>
        <dsp:cNvPr id="0" name=""/>
        <dsp:cNvSpPr/>
      </dsp:nvSpPr>
      <dsp:spPr>
        <a:xfrm>
          <a:off x="0" y="2672229"/>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0EC831E-D71F-4105-A05C-7DF091DEC1DD}">
      <dsp:nvSpPr>
        <dsp:cNvPr id="0" name=""/>
        <dsp:cNvSpPr/>
      </dsp:nvSpPr>
      <dsp:spPr>
        <a:xfrm>
          <a:off x="0" y="2672229"/>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Tyler Overmier –Human Recourses Director and Agency Manager- Manages recruitment, employee relations, and agency operations.</a:t>
          </a:r>
        </a:p>
      </dsp:txBody>
      <dsp:txXfrm>
        <a:off x="0" y="2672229"/>
        <a:ext cx="2358392" cy="445253"/>
      </dsp:txXfrm>
    </dsp:sp>
    <dsp:sp modelId="{21BD55BD-661F-4BED-AD70-B810AB45F0EA}">
      <dsp:nvSpPr>
        <dsp:cNvPr id="0" name=""/>
        <dsp:cNvSpPr/>
      </dsp:nvSpPr>
      <dsp:spPr>
        <a:xfrm>
          <a:off x="0" y="3117483"/>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E5E03DA-7276-4C21-89DA-D1D12B8EA312}">
      <dsp:nvSpPr>
        <dsp:cNvPr id="0" name=""/>
        <dsp:cNvSpPr/>
      </dsp:nvSpPr>
      <dsp:spPr>
        <a:xfrm>
          <a:off x="0" y="3117483"/>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Amy Caballero – Skilled Scheduler</a:t>
          </a:r>
        </a:p>
      </dsp:txBody>
      <dsp:txXfrm>
        <a:off x="0" y="3117483"/>
        <a:ext cx="2358392" cy="445253"/>
      </dsp:txXfrm>
    </dsp:sp>
    <dsp:sp modelId="{8BEACCF4-9370-47DE-9AE7-DB7A8A062426}">
      <dsp:nvSpPr>
        <dsp:cNvPr id="0" name=""/>
        <dsp:cNvSpPr/>
      </dsp:nvSpPr>
      <dsp:spPr>
        <a:xfrm>
          <a:off x="0" y="3562737"/>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2EE021C-ADDD-4EA3-9540-B8BC2C0D79AE}">
      <dsp:nvSpPr>
        <dsp:cNvPr id="0" name=""/>
        <dsp:cNvSpPr/>
      </dsp:nvSpPr>
      <dsp:spPr>
        <a:xfrm>
          <a:off x="0" y="3562737"/>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 Coordinates scheduling for skilled nursing and therapy services.</a:t>
          </a:r>
        </a:p>
      </dsp:txBody>
      <dsp:txXfrm>
        <a:off x="0" y="3562737"/>
        <a:ext cx="2358392" cy="445253"/>
      </dsp:txXfrm>
    </dsp:sp>
    <dsp:sp modelId="{F2569BAE-BAD2-49DC-B19B-09FA0CB3314E}">
      <dsp:nvSpPr>
        <dsp:cNvPr id="0" name=""/>
        <dsp:cNvSpPr/>
      </dsp:nvSpPr>
      <dsp:spPr>
        <a:xfrm>
          <a:off x="0" y="4007991"/>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6C67BC-9ACE-4FCF-83C6-5984D032189C}">
      <dsp:nvSpPr>
        <dsp:cNvPr id="0" name=""/>
        <dsp:cNvSpPr/>
      </dsp:nvSpPr>
      <dsp:spPr>
        <a:xfrm>
          <a:off x="0" y="4007991"/>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Trinity Brumley – Non-Skilled Scheduler</a:t>
          </a:r>
        </a:p>
      </dsp:txBody>
      <dsp:txXfrm>
        <a:off x="0" y="4007991"/>
        <a:ext cx="2358392" cy="445253"/>
      </dsp:txXfrm>
    </dsp:sp>
    <dsp:sp modelId="{4989970B-4824-4BCD-B425-2F618423D05C}">
      <dsp:nvSpPr>
        <dsp:cNvPr id="0" name=""/>
        <dsp:cNvSpPr/>
      </dsp:nvSpPr>
      <dsp:spPr>
        <a:xfrm>
          <a:off x="0" y="4453244"/>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B02FA6-85CF-4BB6-B929-8894B74420D6}">
      <dsp:nvSpPr>
        <dsp:cNvPr id="0" name=""/>
        <dsp:cNvSpPr/>
      </dsp:nvSpPr>
      <dsp:spPr>
        <a:xfrm>
          <a:off x="0" y="4453244"/>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 Manages care schedules for personal care and support staff.</a:t>
          </a:r>
        </a:p>
      </dsp:txBody>
      <dsp:txXfrm>
        <a:off x="0" y="4453244"/>
        <a:ext cx="2358392" cy="445253"/>
      </dsp:txXfrm>
    </dsp:sp>
    <dsp:sp modelId="{CBC1AE7B-2AAE-42E1-B23E-C9307C456D58}">
      <dsp:nvSpPr>
        <dsp:cNvPr id="0" name=""/>
        <dsp:cNvSpPr/>
      </dsp:nvSpPr>
      <dsp:spPr>
        <a:xfrm>
          <a:off x="0" y="4898498"/>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8F0291-F7C4-4775-AE81-492F6ED334AB}">
      <dsp:nvSpPr>
        <dsp:cNvPr id="0" name=""/>
        <dsp:cNvSpPr/>
      </dsp:nvSpPr>
      <dsp:spPr>
        <a:xfrm>
          <a:off x="0" y="4898498"/>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a:t>Susan Preble – Director of Nursing</a:t>
          </a:r>
        </a:p>
      </dsp:txBody>
      <dsp:txXfrm>
        <a:off x="0" y="4898498"/>
        <a:ext cx="2358392" cy="445253"/>
      </dsp:txXfrm>
    </dsp:sp>
    <dsp:sp modelId="{644B5705-34FB-406F-9CA9-B1373CEDCA5D}">
      <dsp:nvSpPr>
        <dsp:cNvPr id="0" name=""/>
        <dsp:cNvSpPr/>
      </dsp:nvSpPr>
      <dsp:spPr>
        <a:xfrm>
          <a:off x="0" y="5343752"/>
          <a:ext cx="2358392"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98C55B-D68A-46CB-B407-5968E2C7C1B7}">
      <dsp:nvSpPr>
        <dsp:cNvPr id="0" name=""/>
        <dsp:cNvSpPr/>
      </dsp:nvSpPr>
      <dsp:spPr>
        <a:xfrm>
          <a:off x="0" y="5343752"/>
          <a:ext cx="2358392" cy="4452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290" tIns="34290" rIns="34290" bIns="34290" numCol="1" spcCol="1270" anchor="t" anchorCtr="0">
          <a:noAutofit/>
        </a:bodyPr>
        <a:lstStyle/>
        <a:p>
          <a:pPr marL="0" lvl="0" indent="0" algn="l" defTabSz="400050">
            <a:lnSpc>
              <a:spcPct val="90000"/>
            </a:lnSpc>
            <a:spcBef>
              <a:spcPct val="0"/>
            </a:spcBef>
            <a:spcAft>
              <a:spcPct val="35000"/>
            </a:spcAft>
            <a:buNone/>
          </a:pPr>
          <a:r>
            <a:rPr lang="en-US" sz="900" kern="1200" dirty="0"/>
            <a:t>- Leads the nursing team and upholds quality care standards.</a:t>
          </a:r>
        </a:p>
      </dsp:txBody>
      <dsp:txXfrm>
        <a:off x="0" y="5343752"/>
        <a:ext cx="2358392" cy="4452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B92325-4815-4CDE-8002-AD4E47AEDD36}">
      <dsp:nvSpPr>
        <dsp:cNvPr id="0" name=""/>
        <dsp:cNvSpPr/>
      </dsp:nvSpPr>
      <dsp:spPr>
        <a:xfrm>
          <a:off x="0" y="552"/>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377217-DD73-411E-9BBF-C4E96EE7A259}">
      <dsp:nvSpPr>
        <dsp:cNvPr id="0" name=""/>
        <dsp:cNvSpPr/>
      </dsp:nvSpPr>
      <dsp:spPr>
        <a:xfrm>
          <a:off x="0" y="552"/>
          <a:ext cx="8229600" cy="502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 Stay calm and assess the situation quickly and safely.</a:t>
          </a:r>
        </a:p>
      </dsp:txBody>
      <dsp:txXfrm>
        <a:off x="0" y="552"/>
        <a:ext cx="8229600" cy="502762"/>
      </dsp:txXfrm>
    </dsp:sp>
    <dsp:sp modelId="{9858E0C3-A1B2-43DA-BC22-4249D43DC78C}">
      <dsp:nvSpPr>
        <dsp:cNvPr id="0" name=""/>
        <dsp:cNvSpPr/>
      </dsp:nvSpPr>
      <dsp:spPr>
        <a:xfrm>
          <a:off x="0" y="503314"/>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EFC1FBA-04A4-43EA-BA98-E4BB482B7844}">
      <dsp:nvSpPr>
        <dsp:cNvPr id="0" name=""/>
        <dsp:cNvSpPr/>
      </dsp:nvSpPr>
      <dsp:spPr>
        <a:xfrm>
          <a:off x="0" y="503314"/>
          <a:ext cx="8229600" cy="502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 Call 911 immediately if the client is experiencing a life-threatening emergency.</a:t>
          </a:r>
        </a:p>
      </dsp:txBody>
      <dsp:txXfrm>
        <a:off x="0" y="503314"/>
        <a:ext cx="8229600" cy="502762"/>
      </dsp:txXfrm>
    </dsp:sp>
    <dsp:sp modelId="{2E120B19-BBDF-406F-9ACE-90B6AA22DEA7}">
      <dsp:nvSpPr>
        <dsp:cNvPr id="0" name=""/>
        <dsp:cNvSpPr/>
      </dsp:nvSpPr>
      <dsp:spPr>
        <a:xfrm>
          <a:off x="0" y="1006076"/>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0FAD11-CABF-4491-A731-7AA68DEDDF16}">
      <dsp:nvSpPr>
        <dsp:cNvPr id="0" name=""/>
        <dsp:cNvSpPr/>
      </dsp:nvSpPr>
      <dsp:spPr>
        <a:xfrm>
          <a:off x="0" y="1006076"/>
          <a:ext cx="8229600" cy="502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 Provide basic first aid if trained and safe to do so.</a:t>
          </a:r>
        </a:p>
      </dsp:txBody>
      <dsp:txXfrm>
        <a:off x="0" y="1006076"/>
        <a:ext cx="8229600" cy="502762"/>
      </dsp:txXfrm>
    </dsp:sp>
    <dsp:sp modelId="{FB0B22B5-C724-4D23-B9D7-320540B85DFA}">
      <dsp:nvSpPr>
        <dsp:cNvPr id="0" name=""/>
        <dsp:cNvSpPr/>
      </dsp:nvSpPr>
      <dsp:spPr>
        <a:xfrm>
          <a:off x="0" y="1508838"/>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9A6AD5-EBDA-4B8C-9C39-06163664DFEB}">
      <dsp:nvSpPr>
        <dsp:cNvPr id="0" name=""/>
        <dsp:cNvSpPr/>
      </dsp:nvSpPr>
      <dsp:spPr>
        <a:xfrm>
          <a:off x="0" y="1508838"/>
          <a:ext cx="8229600" cy="502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 Do not leave the client alone unless your safety is at risk.</a:t>
          </a:r>
        </a:p>
      </dsp:txBody>
      <dsp:txXfrm>
        <a:off x="0" y="1508838"/>
        <a:ext cx="8229600" cy="502762"/>
      </dsp:txXfrm>
    </dsp:sp>
    <dsp:sp modelId="{A19D1C54-2AAB-48FA-8FAD-6F00C1F23EBA}">
      <dsp:nvSpPr>
        <dsp:cNvPr id="0" name=""/>
        <dsp:cNvSpPr/>
      </dsp:nvSpPr>
      <dsp:spPr>
        <a:xfrm>
          <a:off x="0" y="2011600"/>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4E1E48-AD53-41BC-86ED-A385FDB7D565}">
      <dsp:nvSpPr>
        <dsp:cNvPr id="0" name=""/>
        <dsp:cNvSpPr/>
      </dsp:nvSpPr>
      <dsp:spPr>
        <a:xfrm>
          <a:off x="0" y="2011600"/>
          <a:ext cx="8229600" cy="502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 Contact your supervisor or on-call nurse as soon as possible.</a:t>
          </a:r>
        </a:p>
      </dsp:txBody>
      <dsp:txXfrm>
        <a:off x="0" y="2011600"/>
        <a:ext cx="8229600" cy="502762"/>
      </dsp:txXfrm>
    </dsp:sp>
    <dsp:sp modelId="{8F90E68C-39D5-48A7-BEB6-351F3AF3C976}">
      <dsp:nvSpPr>
        <dsp:cNvPr id="0" name=""/>
        <dsp:cNvSpPr/>
      </dsp:nvSpPr>
      <dsp:spPr>
        <a:xfrm>
          <a:off x="0" y="2514362"/>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8B7A27D-6832-438F-981F-4247786723E0}">
      <dsp:nvSpPr>
        <dsp:cNvPr id="0" name=""/>
        <dsp:cNvSpPr/>
      </dsp:nvSpPr>
      <dsp:spPr>
        <a:xfrm>
          <a:off x="0" y="2514362"/>
          <a:ext cx="8229600" cy="502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 Document the incident in detail, including time, observations, and actions taken.</a:t>
          </a:r>
        </a:p>
      </dsp:txBody>
      <dsp:txXfrm>
        <a:off x="0" y="2514362"/>
        <a:ext cx="8229600" cy="502762"/>
      </dsp:txXfrm>
    </dsp:sp>
    <dsp:sp modelId="{233D5EC8-A288-402E-A6A0-080ACD4DA154}">
      <dsp:nvSpPr>
        <dsp:cNvPr id="0" name=""/>
        <dsp:cNvSpPr/>
      </dsp:nvSpPr>
      <dsp:spPr>
        <a:xfrm>
          <a:off x="0" y="3017124"/>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A9DF41-0344-42EA-93EF-AE276FAFB493}">
      <dsp:nvSpPr>
        <dsp:cNvPr id="0" name=""/>
        <dsp:cNvSpPr/>
      </dsp:nvSpPr>
      <dsp:spPr>
        <a:xfrm>
          <a:off x="0" y="3017124"/>
          <a:ext cx="8229600" cy="502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 Follow your agency’s emergency protocol exactly as trained.</a:t>
          </a:r>
        </a:p>
      </dsp:txBody>
      <dsp:txXfrm>
        <a:off x="0" y="3017124"/>
        <a:ext cx="8229600" cy="502762"/>
      </dsp:txXfrm>
    </dsp:sp>
    <dsp:sp modelId="{49159547-DC32-43FC-9AE4-4F82CB5B283A}">
      <dsp:nvSpPr>
        <dsp:cNvPr id="0" name=""/>
        <dsp:cNvSpPr/>
      </dsp:nvSpPr>
      <dsp:spPr>
        <a:xfrm>
          <a:off x="0" y="3519886"/>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E99F47-EE9D-4B93-87FA-CF6E0BD5F999}">
      <dsp:nvSpPr>
        <dsp:cNvPr id="0" name=""/>
        <dsp:cNvSpPr/>
      </dsp:nvSpPr>
      <dsp:spPr>
        <a:xfrm>
          <a:off x="0" y="3519886"/>
          <a:ext cx="8229600" cy="502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 Ensure the home has clear access for emergency personnel.</a:t>
          </a:r>
        </a:p>
      </dsp:txBody>
      <dsp:txXfrm>
        <a:off x="0" y="3519886"/>
        <a:ext cx="8229600" cy="502762"/>
      </dsp:txXfrm>
    </dsp:sp>
    <dsp:sp modelId="{A2CDF19A-7471-408E-81E2-7F1937C02F85}">
      <dsp:nvSpPr>
        <dsp:cNvPr id="0" name=""/>
        <dsp:cNvSpPr/>
      </dsp:nvSpPr>
      <dsp:spPr>
        <a:xfrm>
          <a:off x="0" y="4022648"/>
          <a:ext cx="82296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435DE6-7C88-4636-A01C-7A66E2D471F2}">
      <dsp:nvSpPr>
        <dsp:cNvPr id="0" name=""/>
        <dsp:cNvSpPr/>
      </dsp:nvSpPr>
      <dsp:spPr>
        <a:xfrm>
          <a:off x="0" y="4022648"/>
          <a:ext cx="8229600" cy="5027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t" anchorCtr="0">
          <a:noAutofit/>
        </a:bodyPr>
        <a:lstStyle/>
        <a:p>
          <a:pPr marL="0" lvl="0" indent="0" algn="l" defTabSz="844550">
            <a:lnSpc>
              <a:spcPct val="90000"/>
            </a:lnSpc>
            <a:spcBef>
              <a:spcPct val="0"/>
            </a:spcBef>
            <a:spcAft>
              <a:spcPct val="35000"/>
            </a:spcAft>
            <a:buNone/>
          </a:pPr>
          <a:r>
            <a:rPr lang="en-US" sz="1900" kern="1200"/>
            <a:t>• Know where to locate the client’s emergency contacts and care plan.</a:t>
          </a:r>
        </a:p>
      </dsp:txBody>
      <dsp:txXfrm>
        <a:off x="0" y="4022648"/>
        <a:ext cx="8229600" cy="50276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2261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'Welcome to Signal Health Group'.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'Infection Prevention &amp; Control'.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'Personal Protective Equipment (PPE)'.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'Safety in the Home'.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'Emergency Procedures'.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'Weather &amp; Disaster Preparedness'.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'Care Plans'.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'Home Health Aide Services'.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'Charting &amp; Documentation'.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'Mobile App or EMR Training'.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'Client Communication'.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'About Signal Health Group'.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'Cultural Competency'.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'De-escalation Techniques'.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'Client Rights'.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'Client Responsibilities'.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'Boundaries &amp; Professionalism'.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'Employee Appearance'.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'Scheduling &amp; Timekeeping'.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'Performance Evaluations'.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'Incident Reporting'.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'Abuse &amp; Neglect'.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rPr dirty="0"/>
              <a:t>Expanded slide on 'Mission, Vision, and Core Values'.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'Drug-Free Workplace'.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'Harassment &amp; Discrimination'.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'Frequently Asked Questions'.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'Case Scenario Practice'.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'Quiz / Knowledge Check'.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'Contact List'.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'Thank You!'.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'What is Home Health Care?'.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'Why Work in Home Health?'.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'Meet the Leadership Team'.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'Your Role &amp; Expectations'.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'Standards of Conduct'.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a:r>
              <a:t>Expanded slide on 'HIPAA &amp; Patient Privacy'. Provide additional explanations and scenarios during the presentation for each bullet.</a:t>
            </a:r>
          </a:p>
        </p:txBody>
      </p:sp>
      <p:sp>
        <p:nvSpPr>
          <p:cNvPr id="4" name="Slide Number Placeholder 3"/>
          <p:cNvSpPr>
            <a:spLocks noGrp="1"/>
          </p:cNvSpPr>
          <p:nvPr>
            <p:ph type="sldNum" sz="quarter" idx="5"/>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6/2/2025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6/2/2025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6/2/2025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6/2/2025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6/2/2025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sv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greciacontabilidad.blogspot.com/2019/10/cuentas-de-orden-en-contabilidad_6.html" TargetMode="Externa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pixabay.com/en/supercell-chaparral-new-mexico-139398/"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hyperlink" Target="https://creativecommons.org/licenses/by-nc-nd/3.0/" TargetMode="External"/><Relationship Id="rId4" Type="http://schemas.openxmlformats.org/officeDocument/2006/relationships/hyperlink" Target="https://www.flickr.com/photos/diabetescare/14358499248"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tcs.pressbooks.pub/nursingfundamentals/chapter/2-3-communicating-with-patients/"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flickr.com/photos/68716695@N06/29609195382"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freepngimg.com/png/70804-mobile-app-creative-terminal-application-computer-technology"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www.drscottsaunders.com/about_this_sit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hyperlink" Target="https://bioethics.com/archives/95200"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technofaq.org/posts/2015/10/6-different-ways-of-dealing-with-diffuse-and-angry-customers-in-a-bpo-industry/"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s://www.nurse24.it/oss/risorse-oss/importanza-valutazione-cute-anziano.html"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4.1"/><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rawpixel.com/search/nurse"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www.teachertoolkit.co.uk/2013/05/31/teacher-recruitment-musings-by-teachertoolkit-sltchat/" TargetMode="Externa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seniorsafetyadvice.com/how-to-talk-to-elderly-parents-about-accepting-help/"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hyperlink" Target="https://www.flickr.com/photos/tjblackwell/5659432136/in/photostream/"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8.svg"/></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0.sv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hyperlink" Target="https://www.thebluediamondgallery.com/handwriting/d/duty-to-report.html"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www.publicdomainpictures.net/view-image.php?image=278431&amp;picture="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www.ohioemployerlawblog.com/2023/04/your-anti-harassment-obligations-are.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hyperlink" Target="https://creativecommons.org/licenses/by/3.0/" TargetMode="External"/><Relationship Id="rId4" Type="http://schemas.openxmlformats.org/officeDocument/2006/relationships/hyperlink" Target="https://irispublishers.com/gjfsm/" TargetMode="Externa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infonurse.it/loss-nella-gestione-del-processo-assistenziale/28012"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s://tamaracamerablog.com/selecting-home-care-services/" TargetMode="External"/></Relationships>
</file>

<file path=ppt/slides/_rels/slide6.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6.1"/><Relationship Id="rId7" Type="http://schemas.openxmlformats.org/officeDocument/2006/relationships/diagramQuickStyle" Target="../diagrams/quickStyle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hyperlink" Target="https://www.rawpixel.com/search/leadership" TargetMode="External"/><Relationship Id="rId9" Type="http://schemas.microsoft.com/office/2007/relationships/diagramDrawing" Target="../diagrams/drawing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ihavetouchedthesky.blogspot.com/2013/08/roles-rules-and-relationships.html"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ww.picpedia.org/chalkboard/c/code-of-conduct.html"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pixabay.com/en/quiz-time-quiz-time-answer-sign-2453148/" TargetMode="External"/><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Colorful carved figures of humans">
            <a:extLst>
              <a:ext uri="{FF2B5EF4-FFF2-40B4-BE49-F238E27FC236}">
                <a16:creationId xmlns:a16="http://schemas.microsoft.com/office/drawing/2014/main" id="{2E1A92CE-2627-BDC8-F145-A7A566845BF8}"/>
              </a:ext>
            </a:extLst>
          </p:cNvPr>
          <p:cNvPicPr>
            <a:picLocks noChangeAspect="1"/>
          </p:cNvPicPr>
          <p:nvPr/>
        </p:nvPicPr>
        <p:blipFill>
          <a:blip r:embed="rId3"/>
          <a:srcRect l="2616" r="2383" b="-1"/>
          <a:stretch>
            <a:fillRect/>
          </a:stretch>
        </p:blipFill>
        <p:spPr>
          <a:xfrm>
            <a:off x="-2285" y="10"/>
            <a:ext cx="9143999" cy="6857990"/>
          </a:xfrm>
          <a:prstGeom prst="rect">
            <a:avLst/>
          </a:prstGeom>
        </p:spPr>
      </p:pic>
      <p:sp>
        <p:nvSpPr>
          <p:cNvPr id="18" name="Rectangle 17">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9143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22960" y="325550"/>
            <a:ext cx="7543800" cy="3574778"/>
          </a:xfrm>
          <a:effectLst>
            <a:outerShdw blurRad="50800" dist="38100" dir="2700000" algn="tl" rotWithShape="0">
              <a:prstClr val="black">
                <a:alpha val="40000"/>
              </a:prstClr>
            </a:outerShdw>
          </a:effectLst>
        </p:spPr>
        <p:txBody>
          <a:bodyPr vert="horz" lIns="91440" tIns="45720" rIns="91440" bIns="45720" rtlCol="0" anchor="b">
            <a:normAutofit/>
          </a:bodyPr>
          <a:lstStyle/>
          <a:p>
            <a:pPr defTabSz="914400">
              <a:lnSpc>
                <a:spcPct val="90000"/>
              </a:lnSpc>
              <a:defRPr sz="3600" b="1">
                <a:solidFill>
                  <a:srgbClr val="00468C"/>
                </a:solidFill>
              </a:defRPr>
            </a:pPr>
            <a:r>
              <a:rPr lang="en-US" sz="4500">
                <a:solidFill>
                  <a:srgbClr val="FFFFFF"/>
                </a:solidFill>
              </a:rPr>
              <a:t>Welcome to Signal Health Group</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F3252CE-4787-D215-0F74-B3F1856C179A}"/>
              </a:ext>
            </a:extLst>
          </p:cNvPr>
          <p:cNvSpPr>
            <a:spLocks noGrp="1"/>
          </p:cNvSpPr>
          <p:nvPr>
            <p:ph type="title"/>
          </p:nvPr>
        </p:nvSpPr>
        <p:spPr>
          <a:xfrm>
            <a:off x="515125" y="1153572"/>
            <a:ext cx="2400300" cy="4461163"/>
          </a:xfrm>
        </p:spPr>
        <p:txBody>
          <a:bodyPr>
            <a:normAutofit/>
          </a:bodyPr>
          <a:lstStyle/>
          <a:p>
            <a:r>
              <a:rPr lang="en-US" sz="4100">
                <a:solidFill>
                  <a:srgbClr val="FFFFFF"/>
                </a:solidFill>
              </a:rPr>
              <a:t>Quiz Answers – Standards of Conduct</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378624BF-18C3-8FDD-30F2-2B5AF5DABD7F}"/>
              </a:ext>
            </a:extLst>
          </p:cNvPr>
          <p:cNvSpPr>
            <a:spLocks noGrp="1"/>
          </p:cNvSpPr>
          <p:nvPr>
            <p:ph idx="1"/>
          </p:nvPr>
        </p:nvSpPr>
        <p:spPr>
          <a:xfrm>
            <a:off x="3335481" y="591344"/>
            <a:ext cx="5179868" cy="5585619"/>
          </a:xfrm>
        </p:spPr>
        <p:txBody>
          <a:bodyPr anchor="ctr">
            <a:normAutofit/>
          </a:bodyPr>
          <a:lstStyle/>
          <a:p>
            <a:pPr>
              <a:lnSpc>
                <a:spcPct val="90000"/>
              </a:lnSpc>
              <a:defRPr sz="1800">
                <a:latin typeface="Arial"/>
              </a:defRPr>
            </a:pPr>
            <a:r>
              <a:rPr lang="en-US" sz="1700"/>
              <a:t>1. False – Aides should not accept gifts or personal favors from clients.</a:t>
            </a:r>
          </a:p>
          <a:p>
            <a:pPr>
              <a:lnSpc>
                <a:spcPct val="90000"/>
              </a:lnSpc>
              <a:defRPr sz="1800">
                <a:latin typeface="Arial"/>
              </a:defRPr>
            </a:pPr>
            <a:endParaRPr lang="en-US" sz="1700"/>
          </a:p>
          <a:p>
            <a:pPr>
              <a:lnSpc>
                <a:spcPct val="90000"/>
              </a:lnSpc>
              <a:defRPr sz="1800">
                <a:latin typeface="Arial"/>
              </a:defRPr>
            </a:pPr>
            <a:r>
              <a:rPr lang="en-US" sz="1700"/>
              <a:t>2. Politely decline and notify your supervisor – Only perform authorized tasks.</a:t>
            </a:r>
          </a:p>
          <a:p>
            <a:pPr>
              <a:lnSpc>
                <a:spcPct val="90000"/>
              </a:lnSpc>
              <a:defRPr sz="1800">
                <a:latin typeface="Arial"/>
              </a:defRPr>
            </a:pPr>
            <a:endParaRPr lang="en-US" sz="1700"/>
          </a:p>
          <a:p>
            <a:pPr>
              <a:lnSpc>
                <a:spcPct val="90000"/>
              </a:lnSpc>
              <a:defRPr sz="1800">
                <a:latin typeface="Arial"/>
              </a:defRPr>
            </a:pPr>
            <a:r>
              <a:rPr lang="en-US" sz="1700"/>
              <a:t>3. Immediately report any suspected abuse or neglect – You are a mandated reporter.</a:t>
            </a:r>
          </a:p>
          <a:p>
            <a:pPr>
              <a:lnSpc>
                <a:spcPct val="90000"/>
              </a:lnSpc>
              <a:defRPr sz="1800">
                <a:latin typeface="Arial"/>
              </a:defRPr>
            </a:pPr>
            <a:endParaRPr lang="en-US" sz="1700"/>
          </a:p>
          <a:p>
            <a:pPr>
              <a:lnSpc>
                <a:spcPct val="90000"/>
              </a:lnSpc>
              <a:defRPr sz="1800">
                <a:latin typeface="Arial"/>
              </a:defRPr>
            </a:pPr>
            <a:r>
              <a:rPr lang="en-US" sz="1700"/>
              <a:t>4. False – Personal phone use is only permitted in emergencies or for official business.</a:t>
            </a:r>
          </a:p>
          <a:p>
            <a:pPr>
              <a:lnSpc>
                <a:spcPct val="90000"/>
              </a:lnSpc>
              <a:defRPr sz="1800">
                <a:latin typeface="Arial"/>
              </a:defRPr>
            </a:pPr>
            <a:endParaRPr lang="en-US" sz="1700"/>
          </a:p>
          <a:p>
            <a:pPr>
              <a:lnSpc>
                <a:spcPct val="90000"/>
              </a:lnSpc>
              <a:defRPr sz="1800">
                <a:latin typeface="Arial"/>
              </a:defRPr>
            </a:pPr>
            <a:r>
              <a:rPr lang="en-US" sz="1700"/>
              <a:t>5. Examples of professionalism:</a:t>
            </a:r>
          </a:p>
          <a:p>
            <a:pPr>
              <a:lnSpc>
                <a:spcPct val="90000"/>
              </a:lnSpc>
              <a:defRPr sz="1800">
                <a:latin typeface="Arial"/>
              </a:defRPr>
            </a:pPr>
            <a:r>
              <a:rPr lang="en-US" sz="1700"/>
              <a:t>- Arriving on time in proper attire</a:t>
            </a:r>
          </a:p>
          <a:p>
            <a:pPr>
              <a:lnSpc>
                <a:spcPct val="90000"/>
              </a:lnSpc>
              <a:defRPr sz="1800">
                <a:latin typeface="Arial"/>
              </a:defRPr>
            </a:pPr>
            <a:r>
              <a:rPr lang="en-US" sz="1700"/>
              <a:t>- Respecting client privacy and boundaries</a:t>
            </a:r>
          </a:p>
          <a:p>
            <a:pPr>
              <a:lnSpc>
                <a:spcPct val="90000"/>
              </a:lnSpc>
              <a:defRPr sz="1800">
                <a:latin typeface="Arial"/>
              </a:defRPr>
            </a:pPr>
            <a:r>
              <a:rPr lang="en-US" sz="1700"/>
              <a:t>- Following care plans accurately</a:t>
            </a:r>
          </a:p>
          <a:p>
            <a:pPr>
              <a:lnSpc>
                <a:spcPct val="90000"/>
              </a:lnSpc>
              <a:defRPr sz="1800">
                <a:latin typeface="Arial"/>
              </a:defRPr>
            </a:pPr>
            <a:r>
              <a:rPr lang="en-US" sz="1700"/>
              <a:t>- Documenting care clearly and promptly</a:t>
            </a:r>
          </a:p>
          <a:p>
            <a:pPr>
              <a:lnSpc>
                <a:spcPct val="90000"/>
              </a:lnSpc>
              <a:defRPr sz="1800">
                <a:latin typeface="Arial"/>
              </a:defRPr>
            </a:pPr>
            <a:r>
              <a:rPr lang="en-US" sz="1700"/>
              <a:t>- Maintaining ethical behavior and communication</a:t>
            </a:r>
          </a:p>
          <a:p>
            <a:pPr>
              <a:lnSpc>
                <a:spcPct val="90000"/>
              </a:lnSpc>
            </a:pPr>
            <a:endParaRPr lang="en-US" sz="1700"/>
          </a:p>
        </p:txBody>
      </p:sp>
    </p:spTree>
    <p:extLst>
      <p:ext uri="{BB962C8B-B14F-4D97-AF65-F5344CB8AC3E}">
        <p14:creationId xmlns:p14="http://schemas.microsoft.com/office/powerpoint/2010/main" val="3692639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0" y="1904672"/>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7BF16A-38FA-DDEB-BDAD-1F200D37DCCB}"/>
              </a:ext>
            </a:extLst>
          </p:cNvPr>
          <p:cNvSpPr>
            <a:spLocks noGrp="1"/>
          </p:cNvSpPr>
          <p:nvPr>
            <p:ph type="title"/>
          </p:nvPr>
        </p:nvSpPr>
        <p:spPr>
          <a:xfrm>
            <a:off x="350041" y="586855"/>
            <a:ext cx="2401025" cy="3387497"/>
          </a:xfrm>
        </p:spPr>
        <p:txBody>
          <a:bodyPr anchor="b">
            <a:normAutofit/>
          </a:bodyPr>
          <a:lstStyle/>
          <a:p>
            <a:pPr algn="r"/>
            <a:r>
              <a:rPr lang="en-US" sz="3500">
                <a:solidFill>
                  <a:srgbClr val="FFFFFF"/>
                </a:solidFill>
              </a:rPr>
              <a:t>Scenario Discussion – Standards of Conduct</a:t>
            </a:r>
          </a:p>
        </p:txBody>
      </p:sp>
      <p:sp>
        <p:nvSpPr>
          <p:cNvPr id="3" name="Content Placeholder 2">
            <a:extLst>
              <a:ext uri="{FF2B5EF4-FFF2-40B4-BE49-F238E27FC236}">
                <a16:creationId xmlns:a16="http://schemas.microsoft.com/office/drawing/2014/main" id="{6152260B-DE93-F142-3E58-6E920C83E63F}"/>
              </a:ext>
            </a:extLst>
          </p:cNvPr>
          <p:cNvSpPr>
            <a:spLocks noGrp="1"/>
          </p:cNvSpPr>
          <p:nvPr>
            <p:ph idx="1"/>
          </p:nvPr>
        </p:nvSpPr>
        <p:spPr>
          <a:xfrm>
            <a:off x="3607694" y="649480"/>
            <a:ext cx="4916510" cy="5546047"/>
          </a:xfrm>
        </p:spPr>
        <p:txBody>
          <a:bodyPr anchor="ctr">
            <a:normAutofit/>
          </a:bodyPr>
          <a:lstStyle/>
          <a:p>
            <a:pPr>
              <a:defRPr sz="1800">
                <a:latin typeface="Arial"/>
              </a:defRPr>
            </a:pPr>
            <a:r>
              <a:rPr lang="en-US" sz="1700"/>
              <a:t>Scenario:</a:t>
            </a:r>
          </a:p>
          <a:p>
            <a:pPr>
              <a:defRPr sz="1800">
                <a:latin typeface="Arial"/>
              </a:defRPr>
            </a:pPr>
            <a:r>
              <a:rPr lang="en-US" sz="1700"/>
              <a:t>You arrive at a client's home and find the client confused and distressed. The home is cluttered and there’s spoiled food in the kitchen.</a:t>
            </a:r>
          </a:p>
          <a:p>
            <a:pPr>
              <a:defRPr sz="1800">
                <a:latin typeface="Arial"/>
              </a:defRPr>
            </a:pPr>
            <a:r>
              <a:rPr lang="en-US" sz="1700"/>
              <a:t>The client’s family member asks you to help with their personal errands while you're there.</a:t>
            </a:r>
          </a:p>
          <a:p>
            <a:pPr>
              <a:defRPr sz="1800">
                <a:latin typeface="Arial"/>
              </a:defRPr>
            </a:pPr>
            <a:endParaRPr lang="en-US" sz="1700"/>
          </a:p>
          <a:p>
            <a:pPr>
              <a:defRPr sz="1800">
                <a:latin typeface="Arial"/>
              </a:defRPr>
            </a:pPr>
            <a:r>
              <a:rPr lang="en-US" sz="1700"/>
              <a:t>Discussion Questions:</a:t>
            </a:r>
          </a:p>
          <a:p>
            <a:pPr>
              <a:defRPr sz="1800">
                <a:latin typeface="Arial"/>
              </a:defRPr>
            </a:pPr>
            <a:r>
              <a:rPr lang="en-US" sz="1700"/>
              <a:t>• What should you document and report immediately?</a:t>
            </a:r>
          </a:p>
          <a:p>
            <a:pPr>
              <a:defRPr sz="1800">
                <a:latin typeface="Arial"/>
              </a:defRPr>
            </a:pPr>
            <a:r>
              <a:rPr lang="en-US" sz="1700"/>
              <a:t>• How do you respond to the family member’s request?</a:t>
            </a:r>
          </a:p>
          <a:p>
            <a:pPr>
              <a:defRPr sz="1800">
                <a:latin typeface="Arial"/>
              </a:defRPr>
            </a:pPr>
            <a:r>
              <a:rPr lang="en-US" sz="1700"/>
              <a:t>• What boundaries must be maintained?</a:t>
            </a:r>
          </a:p>
          <a:p>
            <a:pPr>
              <a:defRPr sz="1800">
                <a:latin typeface="Arial"/>
              </a:defRPr>
            </a:pPr>
            <a:r>
              <a:rPr lang="en-US" sz="1700"/>
              <a:t>• What standards of conduct apply in this situation?</a:t>
            </a:r>
          </a:p>
          <a:p>
            <a:endParaRPr lang="en-US" sz="1700"/>
          </a:p>
        </p:txBody>
      </p:sp>
    </p:spTree>
    <p:extLst>
      <p:ext uri="{BB962C8B-B14F-4D97-AF65-F5344CB8AC3E}">
        <p14:creationId xmlns:p14="http://schemas.microsoft.com/office/powerpoint/2010/main" val="3945482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38F5530-DA31-4B62-8DF9-56A1A3B6B6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4AEFAF95-013F-4375-AAF4-033AC93F55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solidFill>
            <a:schemeClr val="tx1">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68735E28-7236-42D8-A5E1-A0F302FE87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2075420"/>
            <a:ext cx="9036544" cy="4093306"/>
            <a:chOff x="1" y="2075420"/>
            <a:chExt cx="12048729" cy="4093306"/>
          </a:xfrm>
        </p:grpSpPr>
        <p:sp>
          <p:nvSpPr>
            <p:cNvPr id="13" name="Oval 12">
              <a:extLst>
                <a:ext uri="{FF2B5EF4-FFF2-40B4-BE49-F238E27FC236}">
                  <a16:creationId xmlns:a16="http://schemas.microsoft.com/office/drawing/2014/main" id="{F3642881-D4B2-4CC2-A287-0FA0006F3A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7942191" y="2507571"/>
              <a:ext cx="3563871" cy="3563871"/>
            </a:xfrm>
            <a:prstGeom prst="ellipse">
              <a:avLst/>
            </a:prstGeom>
            <a:noFill/>
            <a:ln w="31750">
              <a:gradFill>
                <a:gsLst>
                  <a:gs pos="0">
                    <a:schemeClr val="tx2">
                      <a:lumMod val="60000"/>
                      <a:lumOff val="40000"/>
                      <a:alpha val="1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901C50C6-CC43-4D9E-B2AB-F373712E43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0435065" y="4048931"/>
              <a:ext cx="1381607" cy="1381607"/>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6E7187D-0938-461D-BFC5-89EEF350622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1" y="2075420"/>
              <a:ext cx="3144364" cy="3144364"/>
            </a:xfrm>
            <a:prstGeom prst="ellipse">
              <a:avLst/>
            </a:prstGeom>
            <a:gradFill>
              <a:gsLst>
                <a:gs pos="0">
                  <a:schemeClr val="tx2">
                    <a:lumMod val="75000"/>
                    <a:alpha val="20000"/>
                  </a:schemeClr>
                </a:gs>
                <a:gs pos="100000">
                  <a:schemeClr val="tx2">
                    <a:lumMod val="50000"/>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934C951A-9754-438B-9D57-E6B93B6E4C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2600000">
              <a:off x="10150845" y="4270841"/>
              <a:ext cx="1897885" cy="1897885"/>
            </a:xfrm>
            <a:prstGeom prst="ellipse">
              <a:avLst/>
            </a:prstGeom>
            <a:gradFill>
              <a:gsLst>
                <a:gs pos="0">
                  <a:schemeClr val="tx2">
                    <a:lumMod val="75000"/>
                    <a:alpha val="10000"/>
                  </a:schemeClr>
                </a:gs>
                <a:gs pos="100000">
                  <a:schemeClr val="tx2">
                    <a:lumMod val="75000"/>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16">
              <a:extLst>
                <a:ext uri="{FF2B5EF4-FFF2-40B4-BE49-F238E27FC236}">
                  <a16:creationId xmlns:a16="http://schemas.microsoft.com/office/drawing/2014/main" id="{FCCC8FCE-0563-4147-B2A2-7C81702EBE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046780" y="3040492"/>
              <a:ext cx="2579322" cy="2579322"/>
            </a:xfrm>
            <a:prstGeom prst="ellipse">
              <a:avLst/>
            </a:prstGeom>
            <a:noFill/>
            <a:ln w="31750">
              <a:gradFill>
                <a:gsLst>
                  <a:gs pos="0">
                    <a:schemeClr val="tx2">
                      <a:lumMod val="60000"/>
                      <a:lumOff val="40000"/>
                      <a:alpha val="20000"/>
                    </a:schemeClr>
                  </a:gs>
                  <a:gs pos="100000">
                    <a:schemeClr val="tx2">
                      <a:lumMod val="50000"/>
                      <a:alpha val="20000"/>
                    </a:schemeClr>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5E68FC26-41A9-4C82-BE7F-E9344CDC4F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4500000">
              <a:off x="2224640" y="3193975"/>
              <a:ext cx="2243193" cy="2243193"/>
            </a:xfrm>
            <a:prstGeom prst="ellipse">
              <a:avLst/>
            </a:prstGeom>
            <a:noFill/>
            <a:ln w="31750">
              <a:gradFill>
                <a:gsLst>
                  <a:gs pos="0">
                    <a:schemeClr val="tx2">
                      <a:lumMod val="60000"/>
                      <a:lumOff val="40000"/>
                      <a:alpha val="10000"/>
                    </a:schemeClr>
                  </a:gs>
                  <a:gs pos="100000">
                    <a:schemeClr val="tx2">
                      <a:lumMod val="50000"/>
                      <a:alpha val="1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a:extLst>
              <a:ext uri="{FF2B5EF4-FFF2-40B4-BE49-F238E27FC236}">
                <a16:creationId xmlns:a16="http://schemas.microsoft.com/office/drawing/2014/main" id="{FBB336D1-2562-4680-B29B-E22C603C0E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7479052" y="1131512"/>
            <a:ext cx="2796461" cy="533439"/>
          </a:xfrm>
          <a:prstGeom prst="rect">
            <a:avLst/>
          </a:prstGeom>
          <a:gradFill flip="none" rotWithShape="1">
            <a:gsLst>
              <a:gs pos="0">
                <a:schemeClr val="tx2">
                  <a:lumMod val="40000"/>
                  <a:lumOff val="60000"/>
                  <a:alpha val="0"/>
                </a:schemeClr>
              </a:gs>
              <a:gs pos="100000">
                <a:schemeClr val="tx2">
                  <a:lumMod val="75000"/>
                  <a:alpha val="1000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9EED3885-4010-4FBE-A045-DC59CAE7829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444654" y="317578"/>
            <a:ext cx="411480" cy="549007"/>
            <a:chOff x="7029447" y="3514725"/>
            <a:chExt cx="1285875" cy="549007"/>
          </a:xfrm>
        </p:grpSpPr>
        <p:cxnSp>
          <p:nvCxnSpPr>
            <p:cNvPr id="23" name="Straight Connector 22">
              <a:extLst>
                <a:ext uri="{FF2B5EF4-FFF2-40B4-BE49-F238E27FC236}">
                  <a16:creationId xmlns:a16="http://schemas.microsoft.com/office/drawing/2014/main" id="{C3D74F45-ED22-46E8-8A8C-85550ED981F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7F675583-78ED-4BEC-8424-37068227E88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9BD9726-207D-4725-AA6E-5147080D5B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1A43941-4783-4A0B-9385-1952F9F89DE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75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28" name="Rectangle 27">
            <a:extLst>
              <a:ext uri="{FF2B5EF4-FFF2-40B4-BE49-F238E27FC236}">
                <a16:creationId xmlns:a16="http://schemas.microsoft.com/office/drawing/2014/main" id="{B4806F9C-3233-4FC3-B300-D5AA58A5CD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6140785"/>
            <a:ext cx="4571997" cy="711252"/>
          </a:xfrm>
          <a:prstGeom prst="rect">
            <a:avLst/>
          </a:prstGeom>
          <a:gradFill flip="none" rotWithShape="1">
            <a:gsLst>
              <a:gs pos="10000">
                <a:schemeClr val="tx2">
                  <a:lumMod val="50000"/>
                  <a:alpha val="10000"/>
                </a:schemeClr>
              </a:gs>
              <a:gs pos="100000">
                <a:schemeClr val="tx2">
                  <a:lumMod val="60000"/>
                  <a:lumOff val="40000"/>
                  <a:alpha val="0"/>
                </a:schemeClr>
              </a:gs>
            </a:gsLst>
            <a:lin ang="8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70E3F9FC-BB7B-433D-8A4F-1BCFA582E0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645785" y="5940560"/>
            <a:ext cx="1285875" cy="549007"/>
            <a:chOff x="7029447" y="3514725"/>
            <a:chExt cx="1285875" cy="549007"/>
          </a:xfrm>
        </p:grpSpPr>
        <p:cxnSp>
          <p:nvCxnSpPr>
            <p:cNvPr id="31" name="Straight Connector 30">
              <a:extLst>
                <a:ext uri="{FF2B5EF4-FFF2-40B4-BE49-F238E27FC236}">
                  <a16:creationId xmlns:a16="http://schemas.microsoft.com/office/drawing/2014/main" id="{1406F394-9D6F-4986-A3AF-6EF16DEDE62B}"/>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514725"/>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4F98CF1-0C8F-435D-846B-D3C506378FC8}"/>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697727"/>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781ACDD-4A0F-4369-A468-3FEC355F8E29}"/>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3880729"/>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2BB34D61-E762-4862-9DA8-702D97A3620C}"/>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7029447" y="4063732"/>
              <a:ext cx="1285875" cy="0"/>
            </a:xfrm>
            <a:prstGeom prst="line">
              <a:avLst/>
            </a:prstGeom>
            <a:ln w="31750" cap="rnd" cmpd="sng">
              <a:gradFill>
                <a:gsLst>
                  <a:gs pos="0">
                    <a:schemeClr val="tx2">
                      <a:lumMod val="60000"/>
                      <a:lumOff val="40000"/>
                      <a:alpha val="40000"/>
                    </a:schemeClr>
                  </a:gs>
                  <a:gs pos="100000">
                    <a:schemeClr val="tx2">
                      <a:lumMod val="50000"/>
                      <a:alpha val="40000"/>
                    </a:schemeClr>
                  </a:gs>
                </a:gsLst>
                <a:lin ang="5400000" scaled="1"/>
              </a:gradFill>
              <a:prstDash val="sysDot"/>
              <a:round/>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2138B8F6-8F33-508C-9ECE-CBDEA07E2763}"/>
              </a:ext>
            </a:extLst>
          </p:cNvPr>
          <p:cNvSpPr>
            <a:spLocks noGrp="1"/>
          </p:cNvSpPr>
          <p:nvPr>
            <p:ph type="title"/>
          </p:nvPr>
        </p:nvSpPr>
        <p:spPr>
          <a:xfrm>
            <a:off x="473202" y="630936"/>
            <a:ext cx="4098798" cy="5626947"/>
          </a:xfrm>
          <a:noFill/>
        </p:spPr>
        <p:txBody>
          <a:bodyPr anchor="ctr">
            <a:normAutofit/>
          </a:bodyPr>
          <a:lstStyle/>
          <a:p>
            <a:pPr algn="l"/>
            <a:r>
              <a:rPr lang="en-US" sz="4200">
                <a:solidFill>
                  <a:schemeClr val="bg1"/>
                </a:solidFill>
              </a:rPr>
              <a:t>Scenario Answers – Standards of Conduct</a:t>
            </a:r>
          </a:p>
        </p:txBody>
      </p:sp>
      <p:sp>
        <p:nvSpPr>
          <p:cNvPr id="3" name="Content Placeholder 2">
            <a:extLst>
              <a:ext uri="{FF2B5EF4-FFF2-40B4-BE49-F238E27FC236}">
                <a16:creationId xmlns:a16="http://schemas.microsoft.com/office/drawing/2014/main" id="{18F889B1-9485-4D46-CA10-99F1EEA4EE29}"/>
              </a:ext>
            </a:extLst>
          </p:cNvPr>
          <p:cNvSpPr>
            <a:spLocks noGrp="1"/>
          </p:cNvSpPr>
          <p:nvPr>
            <p:ph idx="1"/>
          </p:nvPr>
        </p:nvSpPr>
        <p:spPr>
          <a:xfrm>
            <a:off x="4876614" y="630936"/>
            <a:ext cx="3733944" cy="5626957"/>
          </a:xfrm>
          <a:noFill/>
        </p:spPr>
        <p:txBody>
          <a:bodyPr anchor="ctr">
            <a:normAutofit/>
          </a:bodyPr>
          <a:lstStyle/>
          <a:p>
            <a:pPr>
              <a:lnSpc>
                <a:spcPct val="90000"/>
              </a:lnSpc>
              <a:defRPr sz="1800">
                <a:latin typeface="Arial"/>
              </a:defRPr>
            </a:pPr>
            <a:r>
              <a:rPr lang="en-US" sz="1500">
                <a:solidFill>
                  <a:schemeClr val="bg1"/>
                </a:solidFill>
              </a:rPr>
              <a:t>• Document and report:</a:t>
            </a:r>
          </a:p>
          <a:p>
            <a:pPr>
              <a:lnSpc>
                <a:spcPct val="90000"/>
              </a:lnSpc>
              <a:defRPr sz="1800">
                <a:latin typeface="Arial"/>
              </a:defRPr>
            </a:pPr>
            <a:r>
              <a:rPr lang="en-US" sz="1500">
                <a:solidFill>
                  <a:schemeClr val="bg1"/>
                </a:solidFill>
              </a:rPr>
              <a:t>- Client's confusion and distress</a:t>
            </a:r>
          </a:p>
          <a:p>
            <a:pPr>
              <a:lnSpc>
                <a:spcPct val="90000"/>
              </a:lnSpc>
              <a:defRPr sz="1800">
                <a:latin typeface="Arial"/>
              </a:defRPr>
            </a:pPr>
            <a:r>
              <a:rPr lang="en-US" sz="1500">
                <a:solidFill>
                  <a:schemeClr val="bg1"/>
                </a:solidFill>
              </a:rPr>
              <a:t>- Unsafe conditions (clutter, spoiled food)</a:t>
            </a:r>
          </a:p>
          <a:p>
            <a:pPr>
              <a:lnSpc>
                <a:spcPct val="90000"/>
              </a:lnSpc>
              <a:defRPr sz="1800">
                <a:latin typeface="Arial"/>
              </a:defRPr>
            </a:pPr>
            <a:r>
              <a:rPr lang="en-US" sz="1500">
                <a:solidFill>
                  <a:schemeClr val="bg1"/>
                </a:solidFill>
              </a:rPr>
              <a:t>- Any changes in condition</a:t>
            </a:r>
          </a:p>
          <a:p>
            <a:pPr>
              <a:lnSpc>
                <a:spcPct val="90000"/>
              </a:lnSpc>
              <a:defRPr sz="1800">
                <a:latin typeface="Arial"/>
              </a:defRPr>
            </a:pPr>
            <a:endParaRPr lang="en-US" sz="1500">
              <a:solidFill>
                <a:schemeClr val="bg1"/>
              </a:solidFill>
            </a:endParaRPr>
          </a:p>
          <a:p>
            <a:pPr>
              <a:lnSpc>
                <a:spcPct val="90000"/>
              </a:lnSpc>
              <a:defRPr sz="1800">
                <a:latin typeface="Arial"/>
              </a:defRPr>
            </a:pPr>
            <a:r>
              <a:rPr lang="en-US" sz="1500">
                <a:solidFill>
                  <a:schemeClr val="bg1"/>
                </a:solidFill>
              </a:rPr>
              <a:t>• Respond to family member:</a:t>
            </a:r>
          </a:p>
          <a:p>
            <a:pPr>
              <a:lnSpc>
                <a:spcPct val="90000"/>
              </a:lnSpc>
              <a:defRPr sz="1800">
                <a:latin typeface="Arial"/>
              </a:defRPr>
            </a:pPr>
            <a:r>
              <a:rPr lang="en-US" sz="1500">
                <a:solidFill>
                  <a:schemeClr val="bg1"/>
                </a:solidFill>
              </a:rPr>
              <a:t>- Politely decline to run personal errands</a:t>
            </a:r>
          </a:p>
          <a:p>
            <a:pPr>
              <a:lnSpc>
                <a:spcPct val="90000"/>
              </a:lnSpc>
              <a:defRPr sz="1800">
                <a:latin typeface="Arial"/>
              </a:defRPr>
            </a:pPr>
            <a:r>
              <a:rPr lang="en-US" sz="1500">
                <a:solidFill>
                  <a:schemeClr val="bg1"/>
                </a:solidFill>
              </a:rPr>
              <a:t>- Explain it's outside your role and report to your supervisor if needed</a:t>
            </a:r>
          </a:p>
          <a:p>
            <a:pPr>
              <a:lnSpc>
                <a:spcPct val="90000"/>
              </a:lnSpc>
              <a:defRPr sz="1800">
                <a:latin typeface="Arial"/>
              </a:defRPr>
            </a:pPr>
            <a:endParaRPr lang="en-US" sz="1500">
              <a:solidFill>
                <a:schemeClr val="bg1"/>
              </a:solidFill>
            </a:endParaRPr>
          </a:p>
          <a:p>
            <a:pPr>
              <a:lnSpc>
                <a:spcPct val="90000"/>
              </a:lnSpc>
              <a:defRPr sz="1800">
                <a:latin typeface="Arial"/>
              </a:defRPr>
            </a:pPr>
            <a:r>
              <a:rPr lang="en-US" sz="1500">
                <a:solidFill>
                  <a:schemeClr val="bg1"/>
                </a:solidFill>
              </a:rPr>
              <a:t>• Maintain boundaries:</a:t>
            </a:r>
          </a:p>
          <a:p>
            <a:pPr>
              <a:lnSpc>
                <a:spcPct val="90000"/>
              </a:lnSpc>
              <a:defRPr sz="1800">
                <a:latin typeface="Arial"/>
              </a:defRPr>
            </a:pPr>
            <a:r>
              <a:rPr lang="en-US" sz="1500">
                <a:solidFill>
                  <a:schemeClr val="bg1"/>
                </a:solidFill>
              </a:rPr>
              <a:t>- Avoid personal tasks, gifts, or sharing personal information</a:t>
            </a:r>
          </a:p>
          <a:p>
            <a:pPr>
              <a:lnSpc>
                <a:spcPct val="90000"/>
              </a:lnSpc>
              <a:defRPr sz="1800">
                <a:latin typeface="Arial"/>
              </a:defRPr>
            </a:pPr>
            <a:r>
              <a:rPr lang="en-US" sz="1500">
                <a:solidFill>
                  <a:schemeClr val="bg1"/>
                </a:solidFill>
              </a:rPr>
              <a:t>- Stay professional and focused on client care</a:t>
            </a:r>
          </a:p>
          <a:p>
            <a:pPr>
              <a:lnSpc>
                <a:spcPct val="90000"/>
              </a:lnSpc>
              <a:defRPr sz="1800">
                <a:latin typeface="Arial"/>
              </a:defRPr>
            </a:pPr>
            <a:endParaRPr lang="en-US" sz="1500">
              <a:solidFill>
                <a:schemeClr val="bg1"/>
              </a:solidFill>
            </a:endParaRPr>
          </a:p>
          <a:p>
            <a:pPr>
              <a:lnSpc>
                <a:spcPct val="90000"/>
              </a:lnSpc>
              <a:defRPr sz="1800">
                <a:latin typeface="Arial"/>
              </a:defRPr>
            </a:pPr>
            <a:r>
              <a:rPr lang="en-US" sz="1500">
                <a:solidFill>
                  <a:schemeClr val="bg1"/>
                </a:solidFill>
              </a:rPr>
              <a:t>• Apply standards of conduct:</a:t>
            </a:r>
          </a:p>
          <a:p>
            <a:pPr>
              <a:lnSpc>
                <a:spcPct val="90000"/>
              </a:lnSpc>
              <a:defRPr sz="1800">
                <a:latin typeface="Arial"/>
              </a:defRPr>
            </a:pPr>
            <a:r>
              <a:rPr lang="en-US" sz="1500">
                <a:solidFill>
                  <a:schemeClr val="bg1"/>
                </a:solidFill>
              </a:rPr>
              <a:t>- Follow the care plan</a:t>
            </a:r>
          </a:p>
          <a:p>
            <a:pPr>
              <a:lnSpc>
                <a:spcPct val="90000"/>
              </a:lnSpc>
              <a:defRPr sz="1800">
                <a:latin typeface="Arial"/>
              </a:defRPr>
            </a:pPr>
            <a:r>
              <a:rPr lang="en-US" sz="1500">
                <a:solidFill>
                  <a:schemeClr val="bg1"/>
                </a:solidFill>
              </a:rPr>
              <a:t>- Prioritize client safety and well-being</a:t>
            </a:r>
          </a:p>
          <a:p>
            <a:pPr>
              <a:lnSpc>
                <a:spcPct val="90000"/>
              </a:lnSpc>
              <a:defRPr sz="1800">
                <a:latin typeface="Arial"/>
              </a:defRPr>
            </a:pPr>
            <a:r>
              <a:rPr lang="en-US" sz="1500">
                <a:solidFill>
                  <a:schemeClr val="bg1"/>
                </a:solidFill>
              </a:rPr>
              <a:t>- Document everything and act ethically</a:t>
            </a:r>
          </a:p>
          <a:p>
            <a:pPr>
              <a:lnSpc>
                <a:spcPct val="90000"/>
              </a:lnSpc>
            </a:pPr>
            <a:endParaRPr lang="en-US" sz="1500">
              <a:solidFill>
                <a:schemeClr val="bg1"/>
              </a:solidFill>
            </a:endParaRPr>
          </a:p>
        </p:txBody>
      </p:sp>
    </p:spTree>
    <p:extLst>
      <p:ext uri="{BB962C8B-B14F-4D97-AF65-F5344CB8AC3E}">
        <p14:creationId xmlns:p14="http://schemas.microsoft.com/office/powerpoint/2010/main" val="3578147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descr="Doctor">
            <a:extLst>
              <a:ext uri="{FF2B5EF4-FFF2-40B4-BE49-F238E27FC236}">
                <a16:creationId xmlns:a16="http://schemas.microsoft.com/office/drawing/2014/main" id="{D83C0DC0-6538-EC15-5408-332D7E5826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883784" y="3350368"/>
            <a:ext cx="2726006" cy="2726006"/>
          </a:xfrm>
          <a:prstGeom prst="rect">
            <a:avLst/>
          </a:prstGeom>
        </p:spPr>
      </p:pic>
      <p:grpSp>
        <p:nvGrpSpPr>
          <p:cNvPr id="30" name="Group 29">
            <a:extLst>
              <a:ext uri="{FF2B5EF4-FFF2-40B4-BE49-F238E27FC236}">
                <a16:creationId xmlns:a16="http://schemas.microsoft.com/office/drawing/2014/main" id="{134CC3FF-7AA4-46F4-8B24-2F9383D86D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9133" y="805742"/>
            <a:ext cx="2735827" cy="3193211"/>
            <a:chOff x="1674895" y="1345036"/>
            <a:chExt cx="5428610" cy="4210939"/>
          </a:xfrm>
        </p:grpSpPr>
        <p:sp>
          <p:nvSpPr>
            <p:cNvPr id="31" name="Rectangle 30">
              <a:extLst>
                <a:ext uri="{FF2B5EF4-FFF2-40B4-BE49-F238E27FC236}">
                  <a16:creationId xmlns:a16="http://schemas.microsoft.com/office/drawing/2014/main" id="{275E42E8-8B96-4FF0-9DCC-7E2084C0FD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895" y="1345036"/>
              <a:ext cx="5428610" cy="4210939"/>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8FEA8A4-ED0E-429C-884B-1599153B8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895" y="1345036"/>
              <a:ext cx="5428610" cy="4210939"/>
            </a:xfrm>
            <a:prstGeom prst="rect">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4" name="Rectangle 33">
            <a:extLst>
              <a:ext uri="{FF2B5EF4-FFF2-40B4-BE49-F238E27FC236}">
                <a16:creationId xmlns:a16="http://schemas.microsoft.com/office/drawing/2014/main" id="{CAEBFCD5-5356-4326-8D39-8235A46CD7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1486" y="685805"/>
            <a:ext cx="2718710" cy="3193211"/>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55438" y="859808"/>
            <a:ext cx="2657397" cy="2878986"/>
          </a:xfrm>
        </p:spPr>
        <p:txBody>
          <a:bodyPr>
            <a:normAutofit/>
          </a:bodyPr>
          <a:lstStyle/>
          <a:p>
            <a:pPr>
              <a:defRPr sz="3600" b="1">
                <a:solidFill>
                  <a:srgbClr val="00468C"/>
                </a:solidFill>
              </a:defRPr>
            </a:pPr>
            <a:r>
              <a:rPr lang="en-US" sz="3600">
                <a:solidFill>
                  <a:schemeClr val="bg1"/>
                </a:solidFill>
              </a:rPr>
              <a:t>HIPAA &amp; Patient Privacy</a:t>
            </a:r>
          </a:p>
        </p:txBody>
      </p:sp>
      <p:grpSp>
        <p:nvGrpSpPr>
          <p:cNvPr id="36" name="Graphic 4">
            <a:extLst>
              <a:ext uri="{FF2B5EF4-FFF2-40B4-BE49-F238E27FC236}">
                <a16:creationId xmlns:a16="http://schemas.microsoft.com/office/drawing/2014/main" id="{5F2AA49C-5AC0-41C7-BFAF-74B8D8293C8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516806" y="2335801"/>
            <a:ext cx="637026" cy="849366"/>
            <a:chOff x="5829300" y="3162300"/>
            <a:chExt cx="532256" cy="532257"/>
          </a:xfrm>
          <a:solidFill>
            <a:srgbClr val="FFFFFF"/>
          </a:solidFill>
        </p:grpSpPr>
        <p:sp>
          <p:nvSpPr>
            <p:cNvPr id="37" name="Freeform: Shape 36">
              <a:extLst>
                <a:ext uri="{FF2B5EF4-FFF2-40B4-BE49-F238E27FC236}">
                  <a16:creationId xmlns:a16="http://schemas.microsoft.com/office/drawing/2014/main" id="{88A750A0-64B5-41B2-B525-A914EB40B3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F8216C77-85C1-4BDC-87A8-7E75933205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471AED48-754E-41AC-9ECC-DB25976447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dirty="0"/>
            </a:p>
          </p:txBody>
        </p:sp>
        <p:sp>
          <p:nvSpPr>
            <p:cNvPr id="50" name="Freeform: Shape 49">
              <a:extLst>
                <a:ext uri="{FF2B5EF4-FFF2-40B4-BE49-F238E27FC236}">
                  <a16:creationId xmlns:a16="http://schemas.microsoft.com/office/drawing/2014/main" id="{48005417-D297-404F-82A5-8C4393E85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17F942D6-2D0C-4894-81F0-6F81714BA4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4FAD802E-9670-4B80-876B-3FF64D29A1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838AF437-0BFB-40E4-ADA0-5749919AAC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8BC9C3D-CBBE-4D29-9DAC-98B3CAF397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A7016629-22ED-494E-9205-594895DA95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BFF3CC1E-0ED4-4599-9B4E-F057769B96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065A4B3A-F9A7-4FA6-A7F3-EA08E0BA15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783B6A14-A56D-4B95-8395-89CF53A09B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49F0868B-B193-43B6-BB1E-1FF72993EA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a:p>
          </p:txBody>
        </p:sp>
      </p:grpSp>
      <p:grpSp>
        <p:nvGrpSpPr>
          <p:cNvPr id="51" name="Graphic 4">
            <a:extLst>
              <a:ext uri="{FF2B5EF4-FFF2-40B4-BE49-F238E27FC236}">
                <a16:creationId xmlns:a16="http://schemas.microsoft.com/office/drawing/2014/main" id="{BB32367D-C4F2-49D5-A586-298C7CA821B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516806" y="2335801"/>
            <a:ext cx="637026" cy="849366"/>
            <a:chOff x="5829300" y="3162300"/>
            <a:chExt cx="532256" cy="532257"/>
          </a:xfrm>
          <a:solidFill>
            <a:schemeClr val="bg1"/>
          </a:solidFill>
        </p:grpSpPr>
        <p:sp>
          <p:nvSpPr>
            <p:cNvPr id="52" name="Freeform: Shape 51">
              <a:extLst>
                <a:ext uri="{FF2B5EF4-FFF2-40B4-BE49-F238E27FC236}">
                  <a16:creationId xmlns:a16="http://schemas.microsoft.com/office/drawing/2014/main" id="{E1FF7EE7-ACA2-4BFF-BA75-7FAE93FBB6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8647462E-B5E8-4F02-A1E4-BD0380A224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54" name="Freeform: Shape 53">
              <a:extLst>
                <a:ext uri="{FF2B5EF4-FFF2-40B4-BE49-F238E27FC236}">
                  <a16:creationId xmlns:a16="http://schemas.microsoft.com/office/drawing/2014/main" id="{412CE109-6153-414A-B2D6-C4F9C6FA2E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DAF530F5-D68D-4BC8-8984-F1A8B5DEB6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2EB69747-F9DD-4B80-B488-D5565D0BC6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73AFB787-B8A4-4269-9DA9-FF4A660303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6E682D93-25A6-4D91-9A81-3F247BBEE3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9D5F48B5-53B4-4DA8-B929-6AFF506589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8CA195A3-2A74-4D13-A1B8-24765E26B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B98F1918-C39D-4713-AB21-685A944355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33592273-DEE6-42E1-B824-11D5443323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63" name="Freeform: Shape 62">
              <a:extLst>
                <a:ext uri="{FF2B5EF4-FFF2-40B4-BE49-F238E27FC236}">
                  <a16:creationId xmlns:a16="http://schemas.microsoft.com/office/drawing/2014/main" id="{12D6F82B-B619-4D8B-85AE-0E57103BA0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64" name="Freeform: Shape 63">
              <a:extLst>
                <a:ext uri="{FF2B5EF4-FFF2-40B4-BE49-F238E27FC236}">
                  <a16:creationId xmlns:a16="http://schemas.microsoft.com/office/drawing/2014/main" id="{6246C574-90D4-412B-9444-203F7C83CD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a:p>
          </p:txBody>
        </p:sp>
      </p:grpSp>
      <p:sp>
        <p:nvSpPr>
          <p:cNvPr id="3" name="Content Placeholder 2"/>
          <p:cNvSpPr>
            <a:spLocks noGrp="1"/>
          </p:cNvSpPr>
          <p:nvPr>
            <p:ph idx="1"/>
          </p:nvPr>
        </p:nvSpPr>
        <p:spPr>
          <a:xfrm>
            <a:off x="4857952" y="685805"/>
            <a:ext cx="3731078" cy="5534019"/>
          </a:xfrm>
        </p:spPr>
        <p:txBody>
          <a:bodyPr>
            <a:normAutofit/>
          </a:bodyPr>
          <a:lstStyle/>
          <a:p>
            <a:pPr>
              <a:lnSpc>
                <a:spcPct val="90000"/>
              </a:lnSpc>
              <a:defRPr sz="1800">
                <a:latin typeface="Arial"/>
              </a:defRPr>
            </a:pPr>
            <a:r>
              <a:rPr lang="en-US" sz="1400">
                <a:solidFill>
                  <a:schemeClr val="bg1"/>
                </a:solidFill>
              </a:rPr>
              <a:t>• HIPAA (Health Insurance Portability and Accountability Act) protects patient health information (PHI).</a:t>
            </a:r>
          </a:p>
          <a:p>
            <a:pPr>
              <a:lnSpc>
                <a:spcPct val="90000"/>
              </a:lnSpc>
              <a:defRPr sz="1800">
                <a:latin typeface="Arial"/>
              </a:defRPr>
            </a:pPr>
            <a:endParaRPr lang="en-US" sz="1400">
              <a:solidFill>
                <a:schemeClr val="bg1"/>
              </a:solidFill>
            </a:endParaRPr>
          </a:p>
          <a:p>
            <a:pPr>
              <a:lnSpc>
                <a:spcPct val="90000"/>
              </a:lnSpc>
              <a:defRPr sz="1800">
                <a:latin typeface="Arial"/>
              </a:defRPr>
            </a:pPr>
            <a:r>
              <a:rPr lang="en-US" sz="1400">
                <a:solidFill>
                  <a:schemeClr val="bg1"/>
                </a:solidFill>
              </a:rPr>
              <a:t>• Only access or share client information if it is necessary for their care.</a:t>
            </a:r>
          </a:p>
          <a:p>
            <a:pPr>
              <a:lnSpc>
                <a:spcPct val="90000"/>
              </a:lnSpc>
              <a:defRPr sz="1800">
                <a:latin typeface="Arial"/>
              </a:defRPr>
            </a:pPr>
            <a:endParaRPr lang="en-US" sz="1400">
              <a:solidFill>
                <a:schemeClr val="bg1"/>
              </a:solidFill>
            </a:endParaRPr>
          </a:p>
          <a:p>
            <a:pPr>
              <a:lnSpc>
                <a:spcPct val="90000"/>
              </a:lnSpc>
              <a:defRPr sz="1800">
                <a:latin typeface="Arial"/>
              </a:defRPr>
            </a:pPr>
            <a:r>
              <a:rPr lang="en-US" sz="1400">
                <a:solidFill>
                  <a:schemeClr val="bg1"/>
                </a:solidFill>
              </a:rPr>
              <a:t>• Never discuss client details with anyone not authorized – including family, friends, or on social media.</a:t>
            </a:r>
          </a:p>
          <a:p>
            <a:pPr>
              <a:lnSpc>
                <a:spcPct val="90000"/>
              </a:lnSpc>
              <a:defRPr sz="1800">
                <a:latin typeface="Arial"/>
              </a:defRPr>
            </a:pPr>
            <a:endParaRPr lang="en-US" sz="1400">
              <a:solidFill>
                <a:schemeClr val="bg1"/>
              </a:solidFill>
            </a:endParaRPr>
          </a:p>
          <a:p>
            <a:pPr>
              <a:lnSpc>
                <a:spcPct val="90000"/>
              </a:lnSpc>
              <a:defRPr sz="1800">
                <a:latin typeface="Arial"/>
              </a:defRPr>
            </a:pPr>
            <a:r>
              <a:rPr lang="en-US" sz="1400">
                <a:solidFill>
                  <a:schemeClr val="bg1"/>
                </a:solidFill>
              </a:rPr>
              <a:t>• Keep paper records and devices with client info secure at all times.</a:t>
            </a:r>
          </a:p>
          <a:p>
            <a:pPr>
              <a:lnSpc>
                <a:spcPct val="90000"/>
              </a:lnSpc>
              <a:defRPr sz="1800">
                <a:latin typeface="Arial"/>
              </a:defRPr>
            </a:pPr>
            <a:endParaRPr lang="en-US" sz="1400">
              <a:solidFill>
                <a:schemeClr val="bg1"/>
              </a:solidFill>
            </a:endParaRPr>
          </a:p>
          <a:p>
            <a:pPr>
              <a:lnSpc>
                <a:spcPct val="90000"/>
              </a:lnSpc>
              <a:defRPr sz="1800">
                <a:latin typeface="Arial"/>
              </a:defRPr>
            </a:pPr>
            <a:r>
              <a:rPr lang="en-US" sz="1400">
                <a:solidFill>
                  <a:schemeClr val="bg1"/>
                </a:solidFill>
              </a:rPr>
              <a:t>• Do not leave notes, visit logs, or paperwork in public view.</a:t>
            </a:r>
          </a:p>
          <a:p>
            <a:pPr>
              <a:lnSpc>
                <a:spcPct val="90000"/>
              </a:lnSpc>
              <a:defRPr sz="1800">
                <a:latin typeface="Arial"/>
              </a:defRPr>
            </a:pPr>
            <a:endParaRPr lang="en-US" sz="1400">
              <a:solidFill>
                <a:schemeClr val="bg1"/>
              </a:solidFill>
            </a:endParaRPr>
          </a:p>
          <a:p>
            <a:pPr>
              <a:lnSpc>
                <a:spcPct val="90000"/>
              </a:lnSpc>
              <a:defRPr sz="1800">
                <a:latin typeface="Arial"/>
              </a:defRPr>
            </a:pPr>
            <a:r>
              <a:rPr lang="en-US" sz="1400">
                <a:solidFill>
                  <a:schemeClr val="bg1"/>
                </a:solidFill>
              </a:rPr>
              <a:t>• Ask for guidance from your supervisor if you're unsure whether something violates privacy laws.</a:t>
            </a:r>
          </a:p>
          <a:p>
            <a:pPr>
              <a:lnSpc>
                <a:spcPct val="90000"/>
              </a:lnSpc>
              <a:defRPr sz="1800">
                <a:latin typeface="Arial"/>
              </a:defRPr>
            </a:pPr>
            <a:endParaRPr lang="en-US" sz="1400">
              <a:solidFill>
                <a:schemeClr val="bg1"/>
              </a:solidFill>
            </a:endParaRPr>
          </a:p>
          <a:p>
            <a:pPr>
              <a:lnSpc>
                <a:spcPct val="90000"/>
              </a:lnSpc>
              <a:defRPr sz="1800">
                <a:latin typeface="Arial"/>
              </a:defRPr>
            </a:pPr>
            <a:r>
              <a:rPr lang="en-US" sz="1400">
                <a:solidFill>
                  <a:schemeClr val="bg1"/>
                </a:solidFill>
              </a:rPr>
              <a:t>• Protecting privacy builds trust and complies with federal law – violations may result in penalties or dismissal.</a:t>
            </a:r>
          </a:p>
          <a:p>
            <a:pPr>
              <a:lnSpc>
                <a:spcPct val="90000"/>
              </a:lnSpc>
            </a:pPr>
            <a:endParaRPr lang="en-US" sz="1400">
              <a:solidFill>
                <a:schemeClr val="bg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CC7D015-0DD8-420F-A568-AC4FEDC412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DC595556-C814-4F1F-B0E5-71812F38A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6" name="Picture 5" descr="Hand sanitizer and masks">
            <a:extLst>
              <a:ext uri="{FF2B5EF4-FFF2-40B4-BE49-F238E27FC236}">
                <a16:creationId xmlns:a16="http://schemas.microsoft.com/office/drawing/2014/main" id="{82975A89-F6B2-5442-1F8A-C2ED9346A217}"/>
              </a:ext>
            </a:extLst>
          </p:cNvPr>
          <p:cNvPicPr>
            <a:picLocks noChangeAspect="1"/>
          </p:cNvPicPr>
          <p:nvPr/>
        </p:nvPicPr>
        <p:blipFill>
          <a:blip r:embed="rId3">
            <a:alphaModFix amt="60000"/>
          </a:blip>
          <a:srcRect r="10999" b="-1"/>
          <a:stretch>
            <a:fillRect/>
          </a:stretch>
        </p:blipFill>
        <p:spPr>
          <a:xfrm>
            <a:off x="20" y="10"/>
            <a:ext cx="9143980" cy="6857990"/>
          </a:xfrm>
          <a:prstGeom prst="rect">
            <a:avLst/>
          </a:prstGeom>
        </p:spPr>
      </p:pic>
      <p:sp>
        <p:nvSpPr>
          <p:cNvPr id="2" name="Title 1"/>
          <p:cNvSpPr>
            <a:spLocks noGrp="1"/>
          </p:cNvSpPr>
          <p:nvPr>
            <p:ph type="title"/>
          </p:nvPr>
        </p:nvSpPr>
        <p:spPr>
          <a:xfrm>
            <a:off x="628650" y="557189"/>
            <a:ext cx="3116868" cy="5571898"/>
          </a:xfrm>
        </p:spPr>
        <p:txBody>
          <a:bodyPr>
            <a:normAutofit/>
          </a:bodyPr>
          <a:lstStyle/>
          <a:p>
            <a:pPr>
              <a:defRPr sz="3600" b="1">
                <a:solidFill>
                  <a:srgbClr val="00468C"/>
                </a:solidFill>
              </a:defRPr>
            </a:pPr>
            <a:r>
              <a:rPr lang="en-US" sz="3600">
                <a:solidFill>
                  <a:srgbClr val="FFFFFF"/>
                </a:solidFill>
              </a:rPr>
              <a:t>Infection Prevention &amp; Control</a:t>
            </a:r>
          </a:p>
        </p:txBody>
      </p:sp>
      <p:sp>
        <p:nvSpPr>
          <p:cNvPr id="3" name="Content Placeholder 2"/>
          <p:cNvSpPr>
            <a:spLocks noGrp="1"/>
          </p:cNvSpPr>
          <p:nvPr>
            <p:ph idx="1"/>
          </p:nvPr>
        </p:nvSpPr>
        <p:spPr>
          <a:xfrm>
            <a:off x="3889914" y="557189"/>
            <a:ext cx="4625434" cy="5571898"/>
          </a:xfrm>
        </p:spPr>
        <p:txBody>
          <a:bodyPr anchor="ctr">
            <a:normAutofit/>
          </a:bodyPr>
          <a:lstStyle/>
          <a:p>
            <a:pPr>
              <a:lnSpc>
                <a:spcPct val="90000"/>
              </a:lnSpc>
              <a:defRPr sz="1800">
                <a:latin typeface="Arial"/>
              </a:defRPr>
            </a:pPr>
            <a:r>
              <a:rPr lang="en-US" sz="1400">
                <a:solidFill>
                  <a:srgbClr val="FFFFFF"/>
                </a:solidFill>
              </a:rPr>
              <a:t>• Follow standard precautions with every client, regardless of diagnosis.</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Wash hands before and after client contact, even if gloves are used.</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Use personal protective equipment (PPE) such as gloves, masks, gowns, and face shields when needed.</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Disinfect reusable equipment and clean frequently touched surfaces.</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Do not report to work if you're feeling sick or showing signs of infection.</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Cover coughs/sneezes, and avoid touching your face while providing care.</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Safely dispose of contaminated materials in appropriate containers.</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Follow COVID-19 guidelines and any additional protocols from your agency.</a:t>
            </a:r>
          </a:p>
          <a:p>
            <a:pPr marL="0" indent="0">
              <a:lnSpc>
                <a:spcPct val="90000"/>
              </a:lnSpc>
              <a:buNone/>
            </a:pPr>
            <a:endParaRPr lang="en-US" sz="1400">
              <a:solidFill>
                <a:srgbClr val="FFFF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CC7D015-0DD8-420F-A568-AC4FEDC412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DC595556-C814-4F1F-B0E5-71812F38A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6" name="Picture 5" descr="White masks and hand sanitizer">
            <a:extLst>
              <a:ext uri="{FF2B5EF4-FFF2-40B4-BE49-F238E27FC236}">
                <a16:creationId xmlns:a16="http://schemas.microsoft.com/office/drawing/2014/main" id="{8187CF72-CED2-83D8-2EEA-29C491B46DF6}"/>
              </a:ext>
            </a:extLst>
          </p:cNvPr>
          <p:cNvPicPr>
            <a:picLocks noChangeAspect="1"/>
          </p:cNvPicPr>
          <p:nvPr/>
        </p:nvPicPr>
        <p:blipFill>
          <a:blip r:embed="rId3">
            <a:alphaModFix amt="60000"/>
          </a:blip>
          <a:srcRect l="7204" r="3795" b="-1"/>
          <a:stretch>
            <a:fillRect/>
          </a:stretch>
        </p:blipFill>
        <p:spPr>
          <a:xfrm>
            <a:off x="20" y="10"/>
            <a:ext cx="9143980" cy="6857990"/>
          </a:xfrm>
          <a:prstGeom prst="rect">
            <a:avLst/>
          </a:prstGeom>
        </p:spPr>
      </p:pic>
      <p:sp>
        <p:nvSpPr>
          <p:cNvPr id="2" name="Title 1"/>
          <p:cNvSpPr>
            <a:spLocks noGrp="1"/>
          </p:cNvSpPr>
          <p:nvPr>
            <p:ph type="title"/>
          </p:nvPr>
        </p:nvSpPr>
        <p:spPr>
          <a:xfrm>
            <a:off x="628650" y="557189"/>
            <a:ext cx="3116868" cy="5571898"/>
          </a:xfrm>
        </p:spPr>
        <p:txBody>
          <a:bodyPr>
            <a:normAutofit/>
          </a:bodyPr>
          <a:lstStyle/>
          <a:p>
            <a:pPr>
              <a:defRPr sz="3600" b="1">
                <a:solidFill>
                  <a:srgbClr val="00468C"/>
                </a:solidFill>
              </a:defRPr>
            </a:pPr>
            <a:r>
              <a:rPr lang="en-US" sz="3600" dirty="0">
                <a:solidFill>
                  <a:srgbClr val="FFFFFF"/>
                </a:solidFill>
              </a:rPr>
              <a:t>Personal Protective Equipment (PPE)</a:t>
            </a:r>
          </a:p>
        </p:txBody>
      </p:sp>
      <p:sp>
        <p:nvSpPr>
          <p:cNvPr id="3" name="Content Placeholder 2"/>
          <p:cNvSpPr>
            <a:spLocks noGrp="1"/>
          </p:cNvSpPr>
          <p:nvPr>
            <p:ph idx="1"/>
          </p:nvPr>
        </p:nvSpPr>
        <p:spPr>
          <a:xfrm>
            <a:off x="3889914" y="557189"/>
            <a:ext cx="4625434" cy="5571898"/>
          </a:xfrm>
        </p:spPr>
        <p:txBody>
          <a:bodyPr anchor="ctr">
            <a:normAutofit/>
          </a:bodyPr>
          <a:lstStyle/>
          <a:p>
            <a:pPr>
              <a:lnSpc>
                <a:spcPct val="90000"/>
              </a:lnSpc>
              <a:defRPr sz="1800">
                <a:latin typeface="Arial"/>
              </a:defRPr>
            </a:pPr>
            <a:r>
              <a:rPr lang="en-US" sz="1300" dirty="0">
                <a:solidFill>
                  <a:srgbClr val="FFFFFF"/>
                </a:solidFill>
              </a:rPr>
              <a:t>• PPE includes gloves, masks, gowns, and eye protection used to prevent the spread of infections.</a:t>
            </a:r>
          </a:p>
          <a:p>
            <a:pPr>
              <a:lnSpc>
                <a:spcPct val="90000"/>
              </a:lnSpc>
              <a:defRPr sz="1800">
                <a:latin typeface="Arial"/>
              </a:defRPr>
            </a:pPr>
            <a:endParaRPr lang="en-US" sz="1300" dirty="0">
              <a:solidFill>
                <a:srgbClr val="FFFFFF"/>
              </a:solidFill>
            </a:endParaRPr>
          </a:p>
          <a:p>
            <a:pPr>
              <a:lnSpc>
                <a:spcPct val="90000"/>
              </a:lnSpc>
              <a:defRPr sz="1800">
                <a:latin typeface="Arial"/>
              </a:defRPr>
            </a:pPr>
            <a:r>
              <a:rPr lang="en-US" sz="1300" dirty="0">
                <a:solidFill>
                  <a:srgbClr val="FFFFFF"/>
                </a:solidFill>
              </a:rPr>
              <a:t>• Wear gloves whenever touching bodily fluids, open wounds, or soiled items.</a:t>
            </a:r>
          </a:p>
          <a:p>
            <a:pPr>
              <a:lnSpc>
                <a:spcPct val="90000"/>
              </a:lnSpc>
              <a:defRPr sz="1800">
                <a:latin typeface="Arial"/>
              </a:defRPr>
            </a:pPr>
            <a:endParaRPr lang="en-US" sz="1300" dirty="0">
              <a:solidFill>
                <a:srgbClr val="FFFFFF"/>
              </a:solidFill>
            </a:endParaRPr>
          </a:p>
          <a:p>
            <a:pPr>
              <a:lnSpc>
                <a:spcPct val="90000"/>
              </a:lnSpc>
              <a:defRPr sz="1800">
                <a:latin typeface="Arial"/>
              </a:defRPr>
            </a:pPr>
            <a:r>
              <a:rPr lang="en-US" sz="1300" dirty="0">
                <a:solidFill>
                  <a:srgbClr val="FFFFFF"/>
                </a:solidFill>
              </a:rPr>
              <a:t>• Use a mask if the client is ill, or during respiratory care activities.</a:t>
            </a:r>
          </a:p>
          <a:p>
            <a:pPr>
              <a:lnSpc>
                <a:spcPct val="90000"/>
              </a:lnSpc>
              <a:defRPr sz="1800">
                <a:latin typeface="Arial"/>
              </a:defRPr>
            </a:pPr>
            <a:endParaRPr lang="en-US" sz="1300" dirty="0">
              <a:solidFill>
                <a:srgbClr val="FFFFFF"/>
              </a:solidFill>
            </a:endParaRPr>
          </a:p>
          <a:p>
            <a:pPr>
              <a:lnSpc>
                <a:spcPct val="90000"/>
              </a:lnSpc>
              <a:defRPr sz="1800">
                <a:latin typeface="Arial"/>
              </a:defRPr>
            </a:pPr>
            <a:r>
              <a:rPr lang="en-US" sz="1300" dirty="0">
                <a:solidFill>
                  <a:srgbClr val="FFFFFF"/>
                </a:solidFill>
              </a:rPr>
              <a:t>• Gowns are needed if your clothing might come into contact with bodily fluids.</a:t>
            </a:r>
          </a:p>
          <a:p>
            <a:pPr>
              <a:lnSpc>
                <a:spcPct val="90000"/>
              </a:lnSpc>
              <a:defRPr sz="1800">
                <a:latin typeface="Arial"/>
              </a:defRPr>
            </a:pPr>
            <a:endParaRPr lang="en-US" sz="1300" dirty="0">
              <a:solidFill>
                <a:srgbClr val="FFFFFF"/>
              </a:solidFill>
            </a:endParaRPr>
          </a:p>
          <a:p>
            <a:pPr>
              <a:lnSpc>
                <a:spcPct val="90000"/>
              </a:lnSpc>
              <a:defRPr sz="1800">
                <a:latin typeface="Arial"/>
              </a:defRPr>
            </a:pPr>
            <a:r>
              <a:rPr lang="en-US" sz="1300" dirty="0">
                <a:solidFill>
                  <a:srgbClr val="FFFFFF"/>
                </a:solidFill>
              </a:rPr>
              <a:t>• Eye protection is used when there’s a risk of splashes or sprays.</a:t>
            </a:r>
          </a:p>
          <a:p>
            <a:pPr>
              <a:lnSpc>
                <a:spcPct val="90000"/>
              </a:lnSpc>
              <a:defRPr sz="1800">
                <a:latin typeface="Arial"/>
              </a:defRPr>
            </a:pPr>
            <a:endParaRPr lang="en-US" sz="1300" dirty="0">
              <a:solidFill>
                <a:srgbClr val="FFFFFF"/>
              </a:solidFill>
            </a:endParaRPr>
          </a:p>
          <a:p>
            <a:pPr>
              <a:lnSpc>
                <a:spcPct val="90000"/>
              </a:lnSpc>
              <a:defRPr sz="1800">
                <a:latin typeface="Arial"/>
              </a:defRPr>
            </a:pPr>
            <a:r>
              <a:rPr lang="en-US" sz="1300" dirty="0">
                <a:solidFill>
                  <a:srgbClr val="FFFFFF"/>
                </a:solidFill>
              </a:rPr>
              <a:t>• Remove PPE safely – gloves first, then gown, then mask and eye protection.</a:t>
            </a:r>
          </a:p>
          <a:p>
            <a:pPr>
              <a:lnSpc>
                <a:spcPct val="90000"/>
              </a:lnSpc>
              <a:defRPr sz="1800">
                <a:latin typeface="Arial"/>
              </a:defRPr>
            </a:pPr>
            <a:endParaRPr lang="en-US" sz="1300" dirty="0">
              <a:solidFill>
                <a:srgbClr val="FFFFFF"/>
              </a:solidFill>
            </a:endParaRPr>
          </a:p>
          <a:p>
            <a:pPr>
              <a:lnSpc>
                <a:spcPct val="90000"/>
              </a:lnSpc>
              <a:defRPr sz="1800">
                <a:latin typeface="Arial"/>
              </a:defRPr>
            </a:pPr>
            <a:r>
              <a:rPr lang="en-US" sz="1300" dirty="0">
                <a:solidFill>
                  <a:srgbClr val="FFFFFF"/>
                </a:solidFill>
              </a:rPr>
              <a:t>• Always wash hands before and after using PPE.</a:t>
            </a:r>
          </a:p>
          <a:p>
            <a:pPr>
              <a:lnSpc>
                <a:spcPct val="90000"/>
              </a:lnSpc>
              <a:defRPr sz="1800">
                <a:latin typeface="Arial"/>
              </a:defRPr>
            </a:pPr>
            <a:endParaRPr lang="en-US" sz="1300" dirty="0">
              <a:solidFill>
                <a:srgbClr val="FFFFFF"/>
              </a:solidFill>
            </a:endParaRPr>
          </a:p>
          <a:p>
            <a:pPr>
              <a:lnSpc>
                <a:spcPct val="90000"/>
              </a:lnSpc>
              <a:defRPr sz="1800">
                <a:latin typeface="Arial"/>
              </a:defRPr>
            </a:pPr>
            <a:r>
              <a:rPr lang="en-US" sz="1300" dirty="0">
                <a:solidFill>
                  <a:srgbClr val="FFFFFF"/>
                </a:solidFill>
              </a:rPr>
              <a:t>• Dispose of single-use PPE properly and never reuse it.</a:t>
            </a:r>
          </a:p>
          <a:p>
            <a:pPr>
              <a:lnSpc>
                <a:spcPct val="90000"/>
              </a:lnSpc>
              <a:defRPr sz="1800">
                <a:latin typeface="Arial"/>
              </a:defRPr>
            </a:pPr>
            <a:endParaRPr lang="en-US" sz="1300" dirty="0">
              <a:solidFill>
                <a:srgbClr val="FFFFFF"/>
              </a:solidFill>
            </a:endParaRPr>
          </a:p>
          <a:p>
            <a:pPr>
              <a:lnSpc>
                <a:spcPct val="90000"/>
              </a:lnSpc>
              <a:defRPr sz="1800">
                <a:latin typeface="Arial"/>
              </a:defRPr>
            </a:pPr>
            <a:r>
              <a:rPr lang="en-US" sz="1300" dirty="0">
                <a:solidFill>
                  <a:srgbClr val="FFFFFF"/>
                </a:solidFill>
              </a:rPr>
              <a:t>• If you're unsure which PPE to use, ask your supervisor for guidance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0759" y="3752849"/>
            <a:ext cx="2468166" cy="2452687"/>
          </a:xfrm>
        </p:spPr>
        <p:txBody>
          <a:bodyPr anchor="ctr">
            <a:normAutofit/>
          </a:bodyPr>
          <a:lstStyle/>
          <a:p>
            <a:pPr>
              <a:defRPr sz="3600" b="1">
                <a:solidFill>
                  <a:srgbClr val="00468C"/>
                </a:solidFill>
              </a:defRPr>
            </a:pPr>
            <a:r>
              <a:rPr lang="en-US" sz="3100"/>
              <a:t>Safety in the Home</a:t>
            </a:r>
          </a:p>
        </p:txBody>
      </p:sp>
      <p:pic>
        <p:nvPicPr>
          <p:cNvPr id="7" name="Picture 6" descr="A close-up of a sign&#10;&#10;AI-generated content may be incorrect.">
            <a:extLst>
              <a:ext uri="{FF2B5EF4-FFF2-40B4-BE49-F238E27FC236}">
                <a16:creationId xmlns:a16="http://schemas.microsoft.com/office/drawing/2014/main" id="{F3BEC174-DF11-5762-EC67-90641EDDAFE2}"/>
              </a:ext>
            </a:extLst>
          </p:cNvPr>
          <p:cNvPicPr>
            <a:picLocks noChangeAspect="1"/>
          </p:cNvPicPr>
          <p:nvPr/>
        </p:nvPicPr>
        <p:blipFill>
          <a:blip r:embed="rId3">
            <a:extLst>
              <a:ext uri="{837473B0-CC2E-450A-ABE3-18F120FF3D39}">
                <a1611:picAttrSrcUrl xmlns:a1611="http://schemas.microsoft.com/office/drawing/2016/11/main" r:id="rId4"/>
              </a:ext>
            </a:extLst>
          </a:blip>
          <a:srcRect t="8227" b="1092"/>
          <a:stretch>
            <a:fillRect/>
          </a:stretch>
        </p:blipFill>
        <p:spPr>
          <a:xfrm>
            <a:off x="20" y="10"/>
            <a:ext cx="9143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p:cNvSpPr>
            <a:spLocks noGrp="1"/>
          </p:cNvSpPr>
          <p:nvPr>
            <p:ph idx="1"/>
          </p:nvPr>
        </p:nvSpPr>
        <p:spPr>
          <a:xfrm>
            <a:off x="3167986" y="2812648"/>
            <a:ext cx="5614060" cy="3710603"/>
          </a:xfrm>
        </p:spPr>
        <p:txBody>
          <a:bodyPr anchor="ctr">
            <a:normAutofit/>
          </a:bodyPr>
          <a:lstStyle/>
          <a:p>
            <a:pPr>
              <a:lnSpc>
                <a:spcPct val="90000"/>
              </a:lnSpc>
              <a:defRPr sz="1800">
                <a:latin typeface="Arial"/>
              </a:defRPr>
            </a:pPr>
            <a:r>
              <a:rPr lang="en-US" sz="1050" dirty="0"/>
              <a:t>• Assess the home for fall risks such as loose rugs, poor lighting, or cluttered walkways.</a:t>
            </a:r>
          </a:p>
          <a:p>
            <a:pPr>
              <a:lnSpc>
                <a:spcPct val="90000"/>
              </a:lnSpc>
              <a:defRPr sz="1800">
                <a:latin typeface="Arial"/>
              </a:defRPr>
            </a:pPr>
            <a:endParaRPr lang="en-US" sz="1050" dirty="0"/>
          </a:p>
          <a:p>
            <a:pPr>
              <a:lnSpc>
                <a:spcPct val="90000"/>
              </a:lnSpc>
              <a:defRPr sz="1800">
                <a:latin typeface="Arial"/>
              </a:defRPr>
            </a:pPr>
            <a:r>
              <a:rPr lang="en-US" sz="1050" dirty="0"/>
              <a:t>• Ensure clear and safe pathways for mobility aids like walkers or wheelchairs.</a:t>
            </a:r>
          </a:p>
          <a:p>
            <a:pPr>
              <a:lnSpc>
                <a:spcPct val="90000"/>
              </a:lnSpc>
              <a:defRPr sz="1800">
                <a:latin typeface="Arial"/>
              </a:defRPr>
            </a:pPr>
            <a:endParaRPr lang="en-US" sz="1050" dirty="0"/>
          </a:p>
          <a:p>
            <a:pPr>
              <a:lnSpc>
                <a:spcPct val="90000"/>
              </a:lnSpc>
              <a:defRPr sz="1800">
                <a:latin typeface="Arial"/>
              </a:defRPr>
            </a:pPr>
            <a:r>
              <a:rPr lang="en-US" sz="1050" dirty="0"/>
              <a:t>• Check that smoke detectors and carbon monoxide alarms are present and functioning.</a:t>
            </a:r>
          </a:p>
          <a:p>
            <a:pPr>
              <a:lnSpc>
                <a:spcPct val="90000"/>
              </a:lnSpc>
              <a:defRPr sz="1800">
                <a:latin typeface="Arial"/>
              </a:defRPr>
            </a:pPr>
            <a:endParaRPr lang="en-US" sz="1050" dirty="0"/>
          </a:p>
          <a:p>
            <a:pPr>
              <a:lnSpc>
                <a:spcPct val="90000"/>
              </a:lnSpc>
              <a:defRPr sz="1800">
                <a:latin typeface="Arial"/>
              </a:defRPr>
            </a:pPr>
            <a:r>
              <a:rPr lang="en-US" sz="1050" dirty="0"/>
              <a:t>• Keep emergency contact numbers visible and accessible.</a:t>
            </a:r>
          </a:p>
          <a:p>
            <a:pPr>
              <a:lnSpc>
                <a:spcPct val="90000"/>
              </a:lnSpc>
              <a:defRPr sz="1800">
                <a:latin typeface="Arial"/>
              </a:defRPr>
            </a:pPr>
            <a:endParaRPr lang="en-US" sz="1050" dirty="0"/>
          </a:p>
          <a:p>
            <a:pPr>
              <a:lnSpc>
                <a:spcPct val="90000"/>
              </a:lnSpc>
              <a:defRPr sz="1800">
                <a:latin typeface="Arial"/>
              </a:defRPr>
            </a:pPr>
            <a:r>
              <a:rPr lang="en-US" sz="1050" dirty="0"/>
              <a:t>• Be alert to signs of neglect, abuse, or unsafe conditions, and report them immediately.</a:t>
            </a:r>
          </a:p>
          <a:p>
            <a:pPr>
              <a:lnSpc>
                <a:spcPct val="90000"/>
              </a:lnSpc>
              <a:defRPr sz="1800">
                <a:latin typeface="Arial"/>
              </a:defRPr>
            </a:pPr>
            <a:endParaRPr lang="en-US" sz="1050" dirty="0"/>
          </a:p>
          <a:p>
            <a:pPr>
              <a:lnSpc>
                <a:spcPct val="90000"/>
              </a:lnSpc>
              <a:defRPr sz="1800">
                <a:latin typeface="Arial"/>
              </a:defRPr>
            </a:pPr>
            <a:r>
              <a:rPr lang="en-US" sz="1050" dirty="0"/>
              <a:t>• Store cleaning products and medications safely out of client reach.</a:t>
            </a:r>
          </a:p>
          <a:p>
            <a:pPr>
              <a:lnSpc>
                <a:spcPct val="90000"/>
              </a:lnSpc>
              <a:defRPr sz="1800">
                <a:latin typeface="Arial"/>
              </a:defRPr>
            </a:pPr>
            <a:endParaRPr lang="en-US" sz="1050" dirty="0"/>
          </a:p>
          <a:p>
            <a:pPr>
              <a:lnSpc>
                <a:spcPct val="90000"/>
              </a:lnSpc>
              <a:defRPr sz="1800">
                <a:latin typeface="Arial"/>
              </a:defRPr>
            </a:pPr>
            <a:r>
              <a:rPr lang="en-US" sz="1050" dirty="0"/>
              <a:t>• Use proper body mechanics when assisting with transfers or lifting.</a:t>
            </a:r>
          </a:p>
          <a:p>
            <a:pPr>
              <a:lnSpc>
                <a:spcPct val="90000"/>
              </a:lnSpc>
              <a:defRPr sz="1800">
                <a:latin typeface="Arial"/>
              </a:defRPr>
            </a:pPr>
            <a:endParaRPr lang="en-US" sz="1050" dirty="0"/>
          </a:p>
          <a:p>
            <a:pPr>
              <a:lnSpc>
                <a:spcPct val="90000"/>
              </a:lnSpc>
              <a:defRPr sz="1800">
                <a:latin typeface="Arial"/>
              </a:defRPr>
            </a:pPr>
            <a:r>
              <a:rPr lang="en-US" sz="1050" dirty="0"/>
              <a:t>• Never leave clients unattended if they are a fall risk or have cognitive impairments.</a:t>
            </a:r>
          </a:p>
          <a:p>
            <a:pPr>
              <a:lnSpc>
                <a:spcPct val="90000"/>
              </a:lnSpc>
            </a:pPr>
            <a:endParaRPr lang="en-US" sz="9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sz="3600" b="1">
                <a:solidFill>
                  <a:srgbClr val="00468C"/>
                </a:solidFill>
              </a:defRPr>
            </a:pPr>
            <a:r>
              <a:rPr dirty="0"/>
              <a:t>Emergency Procedures</a:t>
            </a:r>
          </a:p>
        </p:txBody>
      </p:sp>
      <p:graphicFrame>
        <p:nvGraphicFramePr>
          <p:cNvPr id="6" name="Content Placeholder 2">
            <a:extLst>
              <a:ext uri="{FF2B5EF4-FFF2-40B4-BE49-F238E27FC236}">
                <a16:creationId xmlns:a16="http://schemas.microsoft.com/office/drawing/2014/main" id="{B18DE0CF-1148-6C34-D316-88B94516E12D}"/>
              </a:ext>
            </a:extLst>
          </p:cNvPr>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large cloud formation in the sky&#10;&#10;AI-generated content may be incorrect.">
            <a:extLst>
              <a:ext uri="{FF2B5EF4-FFF2-40B4-BE49-F238E27FC236}">
                <a16:creationId xmlns:a16="http://schemas.microsoft.com/office/drawing/2014/main" id="{2DC5C1AD-E826-5A6D-58E5-D4A48853266F}"/>
              </a:ext>
            </a:extLst>
          </p:cNvPr>
          <p:cNvPicPr>
            <a:picLocks noChangeAspect="1"/>
          </p:cNvPicPr>
          <p:nvPr/>
        </p:nvPicPr>
        <p:blipFill>
          <a:blip r:embed="rId3">
            <a:extLst>
              <a:ext uri="{837473B0-CC2E-450A-ABE3-18F120FF3D39}">
                <a1611:picAttrSrcUrl xmlns:a1611="http://schemas.microsoft.com/office/drawing/2016/11/main" r:id="rId4"/>
              </a:ext>
            </a:extLst>
          </a:blip>
          <a:srcRect l="21361" r="38876" b="1"/>
          <a:stretch>
            <a:fillRect/>
          </a:stretch>
        </p:blipFill>
        <p:spPr>
          <a:xfrm>
            <a:off x="2479889" y="1587"/>
            <a:ext cx="3635161" cy="6856413"/>
          </a:xfrm>
          <a:custGeom>
            <a:avLst/>
            <a:gdLst/>
            <a:ahLst/>
            <a:cxnLst/>
            <a:rect l="l" t="t" r="r" b="b"/>
            <a:pathLst>
              <a:path w="5110407" h="6856413">
                <a:moveTo>
                  <a:pt x="121782" y="0"/>
                </a:moveTo>
                <a:lnTo>
                  <a:pt x="4731440" y="0"/>
                </a:lnTo>
                <a:lnTo>
                  <a:pt x="4775629" y="179775"/>
                </a:lnTo>
                <a:cubicBezTo>
                  <a:pt x="5052916" y="1415453"/>
                  <a:pt x="5165791" y="2739148"/>
                  <a:pt x="5084710" y="4108260"/>
                </a:cubicBezTo>
                <a:cubicBezTo>
                  <a:pt x="5038379" y="4890611"/>
                  <a:pt x="4930907" y="5650759"/>
                  <a:pt x="4768709" y="6381464"/>
                </a:cubicBezTo>
                <a:lnTo>
                  <a:pt x="4653290" y="6856413"/>
                </a:lnTo>
                <a:lnTo>
                  <a:pt x="0" y="6856413"/>
                </a:lnTo>
                <a:lnTo>
                  <a:pt x="21062" y="6803488"/>
                </a:lnTo>
                <a:cubicBezTo>
                  <a:pt x="355644" y="5917239"/>
                  <a:pt x="573134" y="4914171"/>
                  <a:pt x="636462" y="3844830"/>
                </a:cubicBezTo>
                <a:cubicBezTo>
                  <a:pt x="713862" y="2537857"/>
                  <a:pt x="550895" y="1302013"/>
                  <a:pt x="203879" y="236924"/>
                </a:cubicBezTo>
                <a:close/>
              </a:path>
            </a:pathLst>
          </a:custGeom>
        </p:spPr>
      </p:pic>
      <p:sp>
        <p:nvSpPr>
          <p:cNvPr id="2" name="Title 1"/>
          <p:cNvSpPr>
            <a:spLocks noGrp="1"/>
          </p:cNvSpPr>
          <p:nvPr>
            <p:ph type="title"/>
          </p:nvPr>
        </p:nvSpPr>
        <p:spPr>
          <a:xfrm>
            <a:off x="360759" y="485775"/>
            <a:ext cx="2119129" cy="5719762"/>
          </a:xfrm>
        </p:spPr>
        <p:txBody>
          <a:bodyPr>
            <a:normAutofit/>
          </a:bodyPr>
          <a:lstStyle/>
          <a:p>
            <a:pPr>
              <a:defRPr sz="3600" b="1">
                <a:solidFill>
                  <a:srgbClr val="00468C"/>
                </a:solidFill>
              </a:defRPr>
            </a:pPr>
            <a:r>
              <a:rPr lang="en-US" sz="2600"/>
              <a:t>Weather &amp; Disaster Preparedness</a:t>
            </a:r>
          </a:p>
        </p:txBody>
      </p:sp>
      <p:sp>
        <p:nvSpPr>
          <p:cNvPr id="3" name="Content Placeholder 2"/>
          <p:cNvSpPr>
            <a:spLocks noGrp="1"/>
          </p:cNvSpPr>
          <p:nvPr>
            <p:ph idx="1"/>
          </p:nvPr>
        </p:nvSpPr>
        <p:spPr>
          <a:xfrm>
            <a:off x="6312693" y="485774"/>
            <a:ext cx="2469357" cy="5719763"/>
          </a:xfrm>
        </p:spPr>
        <p:txBody>
          <a:bodyPr anchor="ctr">
            <a:normAutofit/>
          </a:bodyPr>
          <a:lstStyle/>
          <a:p>
            <a:pPr>
              <a:lnSpc>
                <a:spcPct val="90000"/>
              </a:lnSpc>
              <a:defRPr sz="1800">
                <a:latin typeface="Arial"/>
              </a:defRPr>
            </a:pPr>
            <a:r>
              <a:rPr lang="en-US" sz="1000" dirty="0"/>
              <a:t>• Monitor weather conditions before and during your shift, especially in high-risk seasons.</a:t>
            </a:r>
          </a:p>
          <a:p>
            <a:pPr>
              <a:lnSpc>
                <a:spcPct val="90000"/>
              </a:lnSpc>
              <a:defRPr sz="1800">
                <a:latin typeface="Arial"/>
              </a:defRPr>
            </a:pPr>
            <a:endParaRPr lang="en-US" sz="1000" dirty="0"/>
          </a:p>
          <a:p>
            <a:pPr>
              <a:lnSpc>
                <a:spcPct val="90000"/>
              </a:lnSpc>
              <a:defRPr sz="1800">
                <a:latin typeface="Arial"/>
              </a:defRPr>
            </a:pPr>
            <a:r>
              <a:rPr lang="en-US" sz="1000" dirty="0"/>
              <a:t>• Have your agency’s emergency contact list and procedures readily available.</a:t>
            </a:r>
          </a:p>
          <a:p>
            <a:pPr>
              <a:lnSpc>
                <a:spcPct val="90000"/>
              </a:lnSpc>
              <a:defRPr sz="1800">
                <a:latin typeface="Arial"/>
              </a:defRPr>
            </a:pPr>
            <a:endParaRPr lang="en-US" sz="1000" dirty="0"/>
          </a:p>
          <a:p>
            <a:pPr>
              <a:lnSpc>
                <a:spcPct val="90000"/>
              </a:lnSpc>
              <a:defRPr sz="1800">
                <a:latin typeface="Arial"/>
              </a:defRPr>
            </a:pPr>
            <a:r>
              <a:rPr lang="en-US" sz="1000" dirty="0"/>
              <a:t>• Call your supervisor immediately if severe weather affects your ability to reach a client.</a:t>
            </a:r>
          </a:p>
          <a:p>
            <a:pPr>
              <a:lnSpc>
                <a:spcPct val="90000"/>
              </a:lnSpc>
              <a:defRPr sz="1800">
                <a:latin typeface="Arial"/>
              </a:defRPr>
            </a:pPr>
            <a:endParaRPr lang="en-US" sz="1050" dirty="0"/>
          </a:p>
          <a:p>
            <a:pPr>
              <a:lnSpc>
                <a:spcPct val="90000"/>
              </a:lnSpc>
              <a:defRPr sz="1800">
                <a:latin typeface="Arial"/>
              </a:defRPr>
            </a:pPr>
            <a:r>
              <a:rPr lang="en-US" sz="1000" dirty="0"/>
              <a:t>• Never put yourself in danger—reschedule visits if travel is unsafe.</a:t>
            </a:r>
          </a:p>
          <a:p>
            <a:pPr>
              <a:lnSpc>
                <a:spcPct val="90000"/>
              </a:lnSpc>
              <a:defRPr sz="1800">
                <a:latin typeface="Arial"/>
              </a:defRPr>
            </a:pPr>
            <a:endParaRPr lang="en-US" sz="1000" dirty="0"/>
          </a:p>
          <a:p>
            <a:pPr>
              <a:lnSpc>
                <a:spcPct val="90000"/>
              </a:lnSpc>
              <a:defRPr sz="1800">
                <a:latin typeface="Arial"/>
              </a:defRPr>
            </a:pPr>
            <a:r>
              <a:rPr lang="en-US" sz="1000" dirty="0"/>
              <a:t>• Ensure clients have access to emergency supplies: medications, flashlights, water, etc.</a:t>
            </a:r>
          </a:p>
          <a:p>
            <a:pPr>
              <a:lnSpc>
                <a:spcPct val="90000"/>
              </a:lnSpc>
              <a:defRPr sz="1800">
                <a:latin typeface="Arial"/>
              </a:defRPr>
            </a:pPr>
            <a:endParaRPr lang="en-US" sz="1000" dirty="0"/>
          </a:p>
          <a:p>
            <a:pPr>
              <a:lnSpc>
                <a:spcPct val="90000"/>
              </a:lnSpc>
              <a:defRPr sz="1800">
                <a:latin typeface="Arial"/>
              </a:defRPr>
            </a:pPr>
            <a:r>
              <a:rPr lang="en-US" sz="1000" dirty="0"/>
              <a:t>• Know your agency’s disaster response plan, including communication procedures.</a:t>
            </a:r>
          </a:p>
          <a:p>
            <a:pPr>
              <a:lnSpc>
                <a:spcPct val="90000"/>
              </a:lnSpc>
              <a:defRPr sz="1800">
                <a:latin typeface="Arial"/>
              </a:defRPr>
            </a:pPr>
            <a:endParaRPr lang="en-US" sz="1000" dirty="0"/>
          </a:p>
          <a:p>
            <a:pPr>
              <a:lnSpc>
                <a:spcPct val="90000"/>
              </a:lnSpc>
              <a:defRPr sz="1800">
                <a:latin typeface="Arial"/>
              </a:defRPr>
            </a:pPr>
            <a:r>
              <a:rPr lang="en-US" sz="1000" dirty="0"/>
              <a:t>• In case of natural disasters (flood, fire, earthquake), prioritize safety and report the situation promptly.</a:t>
            </a:r>
          </a:p>
          <a:p>
            <a:pPr>
              <a:lnSpc>
                <a:spcPct val="90000"/>
              </a:lnSpc>
              <a:defRPr sz="1800">
                <a:latin typeface="Arial"/>
              </a:defRPr>
            </a:pPr>
            <a:endParaRPr lang="en-US" sz="1000" dirty="0"/>
          </a:p>
          <a:p>
            <a:pPr>
              <a:lnSpc>
                <a:spcPct val="90000"/>
              </a:lnSpc>
              <a:defRPr sz="1800">
                <a:latin typeface="Arial"/>
              </a:defRPr>
            </a:pPr>
            <a:r>
              <a:rPr lang="en-US" sz="1000" dirty="0"/>
              <a:t>• Document any service disruptions or emergency assistance provided during your visit.</a:t>
            </a:r>
          </a:p>
          <a:p>
            <a:pPr>
              <a:lnSpc>
                <a:spcPct val="90000"/>
              </a:lnSpc>
            </a:pPr>
            <a:endParaRPr lang="en-US" sz="1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348972" y="647700"/>
            <a:ext cx="2444610" cy="5557838"/>
          </a:xfrm>
        </p:spPr>
        <p:txBody>
          <a:bodyPr anchor="ctr">
            <a:normAutofit/>
          </a:bodyPr>
          <a:lstStyle/>
          <a:p>
            <a:pPr>
              <a:defRPr sz="3600" b="1">
                <a:solidFill>
                  <a:srgbClr val="00468C"/>
                </a:solidFill>
              </a:defRPr>
            </a:pPr>
            <a:r>
              <a:rPr lang="en-US" sz="3100"/>
              <a:t>Care Plans</a:t>
            </a:r>
          </a:p>
        </p:txBody>
      </p:sp>
      <p:pic>
        <p:nvPicPr>
          <p:cNvPr id="7" name="Picture 6" descr="A person in blue scrubs holding a tablet&#10;&#10;AI-generated content may be incorrect.">
            <a:extLst>
              <a:ext uri="{FF2B5EF4-FFF2-40B4-BE49-F238E27FC236}">
                <a16:creationId xmlns:a16="http://schemas.microsoft.com/office/drawing/2014/main" id="{A5013B08-FF81-96E0-B2D6-9B37911E5FCD}"/>
              </a:ext>
            </a:extLst>
          </p:cNvPr>
          <p:cNvPicPr>
            <a:picLocks noChangeAspect="1"/>
          </p:cNvPicPr>
          <p:nvPr/>
        </p:nvPicPr>
        <p:blipFill>
          <a:blip r:embed="rId3">
            <a:extLst>
              <a:ext uri="{837473B0-CC2E-450A-ABE3-18F120FF3D39}">
                <a1611:picAttrSrcUrl xmlns:a1611="http://schemas.microsoft.com/office/drawing/2016/11/main" r:id="rId4"/>
              </a:ext>
            </a:extLst>
          </a:blip>
          <a:srcRect l="50936" r="18809" b="-2"/>
          <a:stretch>
            <a:fillRect/>
          </a:stretch>
        </p:blipFill>
        <p:spPr>
          <a:xfrm>
            <a:off x="20" y="-1"/>
            <a:ext cx="3107653" cy="6856413"/>
          </a:xfrm>
          <a:custGeom>
            <a:avLst/>
            <a:gdLst/>
            <a:ahLst/>
            <a:cxnLst/>
            <a:rect l="l" t="t" r="r" b="b"/>
            <a:pathLst>
              <a:path w="4143564" h="6856413">
                <a:moveTo>
                  <a:pt x="0" y="0"/>
                </a:moveTo>
                <a:lnTo>
                  <a:pt x="4141667" y="0"/>
                </a:lnTo>
                <a:lnTo>
                  <a:pt x="4141086" y="145208"/>
                </a:lnTo>
                <a:cubicBezTo>
                  <a:pt x="4109790" y="1611281"/>
                  <a:pt x="3796834" y="3077353"/>
                  <a:pt x="4047199" y="4543426"/>
                </a:cubicBezTo>
                <a:cubicBezTo>
                  <a:pt x="4172382" y="5276463"/>
                  <a:pt x="4156734" y="6009499"/>
                  <a:pt x="4105878" y="6742536"/>
                </a:cubicBezTo>
                <a:lnTo>
                  <a:pt x="4096763" y="6856413"/>
                </a:lnTo>
                <a:lnTo>
                  <a:pt x="0" y="6856413"/>
                </a:lnTo>
                <a:close/>
              </a:path>
            </a:pathLst>
          </a:custGeom>
        </p:spPr>
      </p:pic>
      <p:sp>
        <p:nvSpPr>
          <p:cNvPr id="3" name="Content Placeholder 2"/>
          <p:cNvSpPr>
            <a:spLocks noGrp="1"/>
          </p:cNvSpPr>
          <p:nvPr>
            <p:ph idx="1"/>
          </p:nvPr>
        </p:nvSpPr>
        <p:spPr>
          <a:xfrm>
            <a:off x="6034881" y="324091"/>
            <a:ext cx="2747169" cy="5881447"/>
          </a:xfrm>
        </p:spPr>
        <p:txBody>
          <a:bodyPr anchor="ctr">
            <a:normAutofit/>
          </a:bodyPr>
          <a:lstStyle/>
          <a:p>
            <a:pPr>
              <a:lnSpc>
                <a:spcPct val="90000"/>
              </a:lnSpc>
              <a:defRPr sz="1800">
                <a:latin typeface="Arial"/>
              </a:defRPr>
            </a:pPr>
            <a:r>
              <a:rPr lang="en-US" sz="1100" dirty="0"/>
              <a:t>• A care plan is a written guide that outlines the specific services and care a client needs.</a:t>
            </a:r>
          </a:p>
          <a:p>
            <a:pPr>
              <a:lnSpc>
                <a:spcPct val="90000"/>
              </a:lnSpc>
              <a:defRPr sz="1800">
                <a:latin typeface="Arial"/>
              </a:defRPr>
            </a:pPr>
            <a:endParaRPr lang="en-US" sz="1100" dirty="0"/>
          </a:p>
          <a:p>
            <a:pPr>
              <a:lnSpc>
                <a:spcPct val="90000"/>
              </a:lnSpc>
              <a:defRPr sz="1800">
                <a:latin typeface="Arial"/>
              </a:defRPr>
            </a:pPr>
            <a:r>
              <a:rPr lang="en-US" sz="1100" dirty="0"/>
              <a:t>• Developed by a registered nurse or licensed clinician, based on the client’s health status.</a:t>
            </a:r>
          </a:p>
          <a:p>
            <a:pPr>
              <a:lnSpc>
                <a:spcPct val="90000"/>
              </a:lnSpc>
              <a:defRPr sz="1800">
                <a:latin typeface="Arial"/>
              </a:defRPr>
            </a:pPr>
            <a:endParaRPr lang="en-US" sz="1100" dirty="0"/>
          </a:p>
          <a:p>
            <a:pPr>
              <a:lnSpc>
                <a:spcPct val="90000"/>
              </a:lnSpc>
              <a:defRPr sz="1800">
                <a:latin typeface="Arial"/>
              </a:defRPr>
            </a:pPr>
            <a:r>
              <a:rPr lang="en-US" sz="1100" dirty="0"/>
              <a:t>• Includes tasks like bathing, medication reminders, mobility assistance, and nutrition support.</a:t>
            </a:r>
          </a:p>
          <a:p>
            <a:pPr>
              <a:lnSpc>
                <a:spcPct val="90000"/>
              </a:lnSpc>
              <a:defRPr sz="1800">
                <a:latin typeface="Arial"/>
              </a:defRPr>
            </a:pPr>
            <a:endParaRPr lang="en-US" sz="1100" dirty="0"/>
          </a:p>
          <a:p>
            <a:pPr>
              <a:lnSpc>
                <a:spcPct val="90000"/>
              </a:lnSpc>
              <a:defRPr sz="1800">
                <a:latin typeface="Arial"/>
              </a:defRPr>
            </a:pPr>
            <a:r>
              <a:rPr lang="en-US" sz="1100" dirty="0"/>
              <a:t>• Home health aides must follow the care plan exactly as written—no unauthorized changes.</a:t>
            </a:r>
          </a:p>
          <a:p>
            <a:pPr>
              <a:lnSpc>
                <a:spcPct val="90000"/>
              </a:lnSpc>
              <a:defRPr sz="1800">
                <a:latin typeface="Arial"/>
              </a:defRPr>
            </a:pPr>
            <a:endParaRPr lang="en-US" sz="1100" dirty="0"/>
          </a:p>
          <a:p>
            <a:pPr>
              <a:lnSpc>
                <a:spcPct val="90000"/>
              </a:lnSpc>
              <a:defRPr sz="1800">
                <a:latin typeface="Arial"/>
              </a:defRPr>
            </a:pPr>
            <a:r>
              <a:rPr lang="en-US" sz="1100" dirty="0"/>
              <a:t>• Document any changes in the client’s condition and report them to your supervisor.</a:t>
            </a:r>
          </a:p>
          <a:p>
            <a:pPr>
              <a:lnSpc>
                <a:spcPct val="90000"/>
              </a:lnSpc>
              <a:defRPr sz="1800">
                <a:latin typeface="Arial"/>
              </a:defRPr>
            </a:pPr>
            <a:endParaRPr lang="en-US" sz="1100" dirty="0"/>
          </a:p>
          <a:p>
            <a:pPr>
              <a:lnSpc>
                <a:spcPct val="90000"/>
              </a:lnSpc>
              <a:defRPr sz="1800">
                <a:latin typeface="Arial"/>
              </a:defRPr>
            </a:pPr>
            <a:r>
              <a:rPr lang="en-US" sz="1100" dirty="0"/>
              <a:t>• Care plans may be updated based on the client’s progress, condition, or doctor’s orders.</a:t>
            </a:r>
          </a:p>
          <a:p>
            <a:pPr>
              <a:lnSpc>
                <a:spcPct val="90000"/>
              </a:lnSpc>
              <a:defRPr sz="1800">
                <a:latin typeface="Arial"/>
              </a:defRPr>
            </a:pPr>
            <a:endParaRPr lang="en-US" sz="1100" dirty="0"/>
          </a:p>
          <a:p>
            <a:pPr>
              <a:lnSpc>
                <a:spcPct val="90000"/>
              </a:lnSpc>
              <a:defRPr sz="1800">
                <a:latin typeface="Arial"/>
              </a:defRPr>
            </a:pPr>
            <a:r>
              <a:rPr lang="en-US" sz="1100" dirty="0"/>
              <a:t>• Reviewing the care plan before each visit ensures safe, consistent, and appropriate care.</a:t>
            </a:r>
          </a:p>
          <a:p>
            <a:pPr>
              <a:lnSpc>
                <a:spcPct val="90000"/>
              </a:lnSpc>
              <a:defRPr sz="1800">
                <a:latin typeface="Arial"/>
              </a:defRPr>
            </a:pPr>
            <a:endParaRPr lang="en-US" sz="1100" dirty="0"/>
          </a:p>
          <a:p>
            <a:pPr>
              <a:lnSpc>
                <a:spcPct val="90000"/>
              </a:lnSpc>
              <a:defRPr sz="1800">
                <a:latin typeface="Arial"/>
              </a:defRPr>
            </a:pPr>
            <a:r>
              <a:rPr lang="en-US" sz="1100" dirty="0"/>
              <a:t>• When in doubt, always ask your supervisor for clarification</a:t>
            </a:r>
          </a:p>
        </p:txBody>
      </p:sp>
      <p:sp>
        <p:nvSpPr>
          <p:cNvPr id="8" name="TextBox 7">
            <a:extLst>
              <a:ext uri="{FF2B5EF4-FFF2-40B4-BE49-F238E27FC236}">
                <a16:creationId xmlns:a16="http://schemas.microsoft.com/office/drawing/2014/main" id="{A29DA424-B8E7-2280-A259-82397BA0AD8A}"/>
              </a:ext>
            </a:extLst>
          </p:cNvPr>
          <p:cNvSpPr txBox="1"/>
          <p:nvPr/>
        </p:nvSpPr>
        <p:spPr>
          <a:xfrm>
            <a:off x="6684673" y="6657945"/>
            <a:ext cx="2459327"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www.flickr.com/photos/diabetescare/14358499248">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c-nd/3.0/">
                  <a:extLst>
                    <a:ext uri="{A12FA001-AC4F-418D-AE19-62706E023703}">
                      <ahyp:hlinkClr xmlns:ahyp="http://schemas.microsoft.com/office/drawing/2018/hyperlinkcolor" val="tx"/>
                    </a:ext>
                  </a:extLst>
                </a:hlinkClick>
              </a:rPr>
              <a:t>CC BY-NC-ND</a:t>
            </a:r>
            <a:endParaRPr lang="en-US" sz="70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nurse standing next to an old person">
            <a:extLst>
              <a:ext uri="{FF2B5EF4-FFF2-40B4-BE49-F238E27FC236}">
                <a16:creationId xmlns:a16="http://schemas.microsoft.com/office/drawing/2014/main" id="{22A9622B-7F30-EDBD-71B4-C12295E8A294}"/>
              </a:ext>
            </a:extLst>
          </p:cNvPr>
          <p:cNvPicPr>
            <a:picLocks noChangeAspect="1"/>
          </p:cNvPicPr>
          <p:nvPr/>
        </p:nvPicPr>
        <p:blipFill>
          <a:blip r:embed="rId3">
            <a:extLst>
              <a:ext uri="{837473B0-CC2E-450A-ABE3-18F120FF3D39}">
                <a1611:picAttrSrcUrl xmlns:a1611="http://schemas.microsoft.com/office/drawing/2016/11/main" r:id="rId4"/>
              </a:ext>
            </a:extLst>
          </a:blip>
          <a:srcRect l="29413" r="-1" b="-1"/>
          <a:stretch>
            <a:fillRect/>
          </a:stretch>
        </p:blipFill>
        <p:spPr>
          <a:xfrm>
            <a:off x="1891767" y="10"/>
            <a:ext cx="7252231" cy="6857990"/>
          </a:xfrm>
          <a:prstGeom prst="rect">
            <a:avLst/>
          </a:prstGeom>
        </p:spPr>
      </p:pic>
      <p:sp>
        <p:nvSpPr>
          <p:cNvPr id="17" name="Rectangle 16">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542696"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28650" y="365125"/>
            <a:ext cx="2866641" cy="1899912"/>
          </a:xfrm>
        </p:spPr>
        <p:txBody>
          <a:bodyPr>
            <a:normAutofit/>
          </a:bodyPr>
          <a:lstStyle/>
          <a:p>
            <a:pPr>
              <a:defRPr sz="3600" b="1">
                <a:solidFill>
                  <a:srgbClr val="00468C"/>
                </a:solidFill>
              </a:defRPr>
            </a:pPr>
            <a:r>
              <a:rPr lang="en-US" sz="3500"/>
              <a:t>About Signal Health Group</a:t>
            </a:r>
          </a:p>
        </p:txBody>
      </p:sp>
      <p:sp>
        <p:nvSpPr>
          <p:cNvPr id="3" name="Content Placeholder 2"/>
          <p:cNvSpPr>
            <a:spLocks noGrp="1"/>
          </p:cNvSpPr>
          <p:nvPr>
            <p:ph idx="1"/>
          </p:nvPr>
        </p:nvSpPr>
        <p:spPr>
          <a:xfrm>
            <a:off x="628650" y="2434201"/>
            <a:ext cx="2866641" cy="3742762"/>
          </a:xfrm>
        </p:spPr>
        <p:txBody>
          <a:bodyPr>
            <a:normAutofit/>
          </a:bodyPr>
          <a:lstStyle/>
          <a:p>
            <a:pPr>
              <a:lnSpc>
                <a:spcPct val="90000"/>
              </a:lnSpc>
              <a:buNone/>
            </a:pPr>
            <a:r>
              <a:rPr lang="en-US" sz="1200"/>
              <a:t>Signal Health Group, founded in 2012 by Hahn March, is a national provider of high-quality home healthcare services. With headquarters in Las Vegas, Nevada, the organization offers skilled nursing, personal care, wellness programs, and hospice services to help clients maintain independence and dignity at home.</a:t>
            </a:r>
          </a:p>
          <a:p>
            <a:pPr>
              <a:lnSpc>
                <a:spcPct val="90000"/>
              </a:lnSpc>
              <a:buFont typeface="Arial" panose="020B0604020202020204" pitchFamily="34" charset="0"/>
              <a:buChar char="•"/>
            </a:pPr>
            <a:r>
              <a:rPr lang="en-US" sz="1200" b="1"/>
              <a:t>Founded</a:t>
            </a:r>
            <a:r>
              <a:rPr lang="en-US" sz="1200"/>
              <a:t>: 2012 in Richmond, Indiana</a:t>
            </a:r>
          </a:p>
          <a:p>
            <a:pPr>
              <a:lnSpc>
                <a:spcPct val="90000"/>
              </a:lnSpc>
              <a:buFont typeface="Arial" panose="020B0604020202020204" pitchFamily="34" charset="0"/>
              <a:buChar char="•"/>
            </a:pPr>
            <a:r>
              <a:rPr lang="en-US" sz="1200" b="1"/>
              <a:t>CEO</a:t>
            </a:r>
            <a:r>
              <a:rPr lang="en-US" sz="1200"/>
              <a:t>: Hahn March</a:t>
            </a:r>
          </a:p>
          <a:p>
            <a:pPr>
              <a:lnSpc>
                <a:spcPct val="90000"/>
              </a:lnSpc>
              <a:buFont typeface="Arial" panose="020B0604020202020204" pitchFamily="34" charset="0"/>
              <a:buChar char="•"/>
            </a:pPr>
            <a:r>
              <a:rPr lang="en-US" sz="1200" b="1"/>
              <a:t>Services</a:t>
            </a:r>
            <a:r>
              <a:rPr lang="en-US" sz="1200"/>
              <a:t>: Skilled nursing, personal care, therapy, mental health support, and hospice</a:t>
            </a:r>
          </a:p>
          <a:p>
            <a:pPr>
              <a:lnSpc>
                <a:spcPct val="90000"/>
              </a:lnSpc>
              <a:buFont typeface="Arial" panose="020B0604020202020204" pitchFamily="34" charset="0"/>
              <a:buChar char="•"/>
            </a:pPr>
            <a:r>
              <a:rPr lang="en-US" sz="1200" b="1"/>
              <a:t>Franchise Model</a:t>
            </a:r>
            <a:r>
              <a:rPr lang="en-US" sz="1200"/>
              <a:t>: Offers nationwide opportunities with full training and support</a:t>
            </a:r>
          </a:p>
          <a:p>
            <a:pPr>
              <a:lnSpc>
                <a:spcPct val="90000"/>
              </a:lnSpc>
            </a:pPr>
            <a:endParaRPr lang="en-US" sz="1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27" y="-1"/>
            <a:ext cx="9143999"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2774" y="670559"/>
            <a:ext cx="3512491" cy="2148841"/>
          </a:xfrm>
        </p:spPr>
        <p:txBody>
          <a:bodyPr anchor="t">
            <a:normAutofit/>
          </a:bodyPr>
          <a:lstStyle/>
          <a:p>
            <a:pPr>
              <a:defRPr sz="3600" b="1">
                <a:solidFill>
                  <a:srgbClr val="00468C"/>
                </a:solidFill>
              </a:defRPr>
            </a:pPr>
            <a:r>
              <a:rPr lang="en-US" sz="3600"/>
              <a:t>Home Health Aide Services</a:t>
            </a:r>
          </a:p>
        </p:txBody>
      </p:sp>
      <p:pic>
        <p:nvPicPr>
          <p:cNvPr id="12" name="Picture 11" descr="A person and a nurse looking at a book">
            <a:extLst>
              <a:ext uri="{FF2B5EF4-FFF2-40B4-BE49-F238E27FC236}">
                <a16:creationId xmlns:a16="http://schemas.microsoft.com/office/drawing/2014/main" id="{023D67A5-878B-BAF1-1300-0A6BE6426920}"/>
              </a:ext>
            </a:extLst>
          </p:cNvPr>
          <p:cNvPicPr>
            <a:picLocks noChangeAspect="1"/>
          </p:cNvPicPr>
          <p:nvPr/>
        </p:nvPicPr>
        <p:blipFill>
          <a:blip r:embed="rId3">
            <a:extLst>
              <a:ext uri="{837473B0-CC2E-450A-ABE3-18F120FF3D39}">
                <a1611:picAttrSrcUrl xmlns:a1611="http://schemas.microsoft.com/office/drawing/2016/11/main" r:id="rId4"/>
              </a:ext>
            </a:extLst>
          </a:blip>
          <a:srcRect l="87" r="13894" b="3"/>
          <a:stretch>
            <a:fillRect/>
          </a:stretch>
        </p:blipFill>
        <p:spPr>
          <a:xfrm>
            <a:off x="20" y="3105151"/>
            <a:ext cx="4836298"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p:sp>
        <p:nvSpPr>
          <p:cNvPr id="3" name="Content Placeholder 2"/>
          <p:cNvSpPr>
            <a:spLocks noGrp="1"/>
          </p:cNvSpPr>
          <p:nvPr>
            <p:ph idx="1"/>
          </p:nvPr>
        </p:nvSpPr>
        <p:spPr>
          <a:xfrm>
            <a:off x="5097753" y="670559"/>
            <a:ext cx="3416836" cy="5445076"/>
          </a:xfrm>
        </p:spPr>
        <p:txBody>
          <a:bodyPr anchor="t">
            <a:normAutofit/>
          </a:bodyPr>
          <a:lstStyle/>
          <a:p>
            <a:pPr>
              <a:lnSpc>
                <a:spcPct val="90000"/>
              </a:lnSpc>
              <a:defRPr sz="1800">
                <a:latin typeface="Arial"/>
              </a:defRPr>
            </a:pPr>
            <a:r>
              <a:rPr lang="en-US" sz="1200"/>
              <a:t>• Personal care assistance: bathing, grooming, dressing, and toileting.</a:t>
            </a:r>
          </a:p>
          <a:p>
            <a:pPr>
              <a:lnSpc>
                <a:spcPct val="90000"/>
              </a:lnSpc>
              <a:defRPr sz="1800">
                <a:latin typeface="Arial"/>
              </a:defRPr>
            </a:pPr>
            <a:endParaRPr lang="en-US" sz="1200"/>
          </a:p>
          <a:p>
            <a:pPr>
              <a:lnSpc>
                <a:spcPct val="90000"/>
              </a:lnSpc>
              <a:defRPr sz="1800">
                <a:latin typeface="Arial"/>
              </a:defRPr>
            </a:pPr>
            <a:r>
              <a:rPr lang="en-US" sz="1200"/>
              <a:t>• Mobility support: help with walking, transferring, and positioning.</a:t>
            </a:r>
          </a:p>
          <a:p>
            <a:pPr>
              <a:lnSpc>
                <a:spcPct val="90000"/>
              </a:lnSpc>
              <a:defRPr sz="1800">
                <a:latin typeface="Arial"/>
              </a:defRPr>
            </a:pPr>
            <a:endParaRPr lang="en-US" sz="1200"/>
          </a:p>
          <a:p>
            <a:pPr>
              <a:lnSpc>
                <a:spcPct val="90000"/>
              </a:lnSpc>
              <a:defRPr sz="1800">
                <a:latin typeface="Arial"/>
              </a:defRPr>
            </a:pPr>
            <a:r>
              <a:rPr lang="en-US" sz="1200"/>
              <a:t>• Meal preparation and feeding assistance tailored to dietary needs.</a:t>
            </a:r>
          </a:p>
          <a:p>
            <a:pPr>
              <a:lnSpc>
                <a:spcPct val="90000"/>
              </a:lnSpc>
              <a:defRPr sz="1800">
                <a:latin typeface="Arial"/>
              </a:defRPr>
            </a:pPr>
            <a:endParaRPr lang="en-US" sz="1200"/>
          </a:p>
          <a:p>
            <a:pPr>
              <a:lnSpc>
                <a:spcPct val="90000"/>
              </a:lnSpc>
              <a:defRPr sz="1800">
                <a:latin typeface="Arial"/>
              </a:defRPr>
            </a:pPr>
            <a:r>
              <a:rPr lang="en-US" sz="1200"/>
              <a:t>• Light housekeeping: laundry, dishwashing, and maintaining a clean environment.</a:t>
            </a:r>
          </a:p>
          <a:p>
            <a:pPr>
              <a:lnSpc>
                <a:spcPct val="90000"/>
              </a:lnSpc>
              <a:defRPr sz="1800">
                <a:latin typeface="Arial"/>
              </a:defRPr>
            </a:pPr>
            <a:endParaRPr lang="en-US" sz="1200"/>
          </a:p>
          <a:p>
            <a:pPr>
              <a:lnSpc>
                <a:spcPct val="90000"/>
              </a:lnSpc>
              <a:defRPr sz="1800">
                <a:latin typeface="Arial"/>
              </a:defRPr>
            </a:pPr>
            <a:r>
              <a:rPr lang="en-US" sz="1200"/>
              <a:t>• Medication reminders (not administration) as instructed in the care plan.</a:t>
            </a:r>
          </a:p>
          <a:p>
            <a:pPr>
              <a:lnSpc>
                <a:spcPct val="90000"/>
              </a:lnSpc>
              <a:defRPr sz="1800">
                <a:latin typeface="Arial"/>
              </a:defRPr>
            </a:pPr>
            <a:endParaRPr lang="en-US" sz="1200"/>
          </a:p>
          <a:p>
            <a:pPr>
              <a:lnSpc>
                <a:spcPct val="90000"/>
              </a:lnSpc>
              <a:defRPr sz="1800">
                <a:latin typeface="Arial"/>
              </a:defRPr>
            </a:pPr>
            <a:r>
              <a:rPr lang="en-US" sz="1200"/>
              <a:t>• Companionship: providing social interaction and emotional support.</a:t>
            </a:r>
          </a:p>
          <a:p>
            <a:pPr>
              <a:lnSpc>
                <a:spcPct val="90000"/>
              </a:lnSpc>
              <a:defRPr sz="1800">
                <a:latin typeface="Arial"/>
              </a:defRPr>
            </a:pPr>
            <a:endParaRPr lang="en-US" sz="1200"/>
          </a:p>
          <a:p>
            <a:pPr>
              <a:lnSpc>
                <a:spcPct val="90000"/>
              </a:lnSpc>
              <a:defRPr sz="1800">
                <a:latin typeface="Arial"/>
              </a:defRPr>
            </a:pPr>
            <a:r>
              <a:rPr lang="en-US" sz="1200"/>
              <a:t>• Monitoring client condition and reporting any changes to the nurse or supervisor.</a:t>
            </a:r>
          </a:p>
          <a:p>
            <a:pPr>
              <a:lnSpc>
                <a:spcPct val="90000"/>
              </a:lnSpc>
              <a:defRPr sz="1800">
                <a:latin typeface="Arial"/>
              </a:defRPr>
            </a:pPr>
            <a:endParaRPr lang="en-US" sz="1200"/>
          </a:p>
          <a:p>
            <a:pPr>
              <a:lnSpc>
                <a:spcPct val="90000"/>
              </a:lnSpc>
              <a:defRPr sz="1800">
                <a:latin typeface="Arial"/>
              </a:defRPr>
            </a:pPr>
            <a:r>
              <a:rPr lang="en-US" sz="1200"/>
              <a:t>• Support with exercises or therapy activities as directed by clinical staff.</a:t>
            </a:r>
          </a:p>
          <a:p>
            <a:pPr>
              <a:lnSpc>
                <a:spcPct val="90000"/>
              </a:lnSpc>
              <a:defRPr sz="1800">
                <a:latin typeface="Arial"/>
              </a:defRPr>
            </a:pPr>
            <a:endParaRPr lang="en-US" sz="1200"/>
          </a:p>
          <a:p>
            <a:pPr>
              <a:lnSpc>
                <a:spcPct val="90000"/>
              </a:lnSpc>
              <a:defRPr sz="1800">
                <a:latin typeface="Arial"/>
              </a:defRPr>
            </a:pPr>
            <a:r>
              <a:rPr lang="en-US" sz="1200"/>
              <a:t>• Encouraging independence while ensuring client safety and comfort.</a:t>
            </a:r>
          </a:p>
          <a:p>
            <a:pPr marL="0" indent="0">
              <a:lnSpc>
                <a:spcPct val="90000"/>
              </a:lnSpc>
              <a:buNone/>
            </a:pPr>
            <a:endParaRPr lang="en-US" sz="12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9143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A ream of paper forming a curve">
            <a:extLst>
              <a:ext uri="{FF2B5EF4-FFF2-40B4-BE49-F238E27FC236}">
                <a16:creationId xmlns:a16="http://schemas.microsoft.com/office/drawing/2014/main" id="{3A87A377-5697-916B-DC78-B3E49075E496}"/>
              </a:ext>
            </a:extLst>
          </p:cNvPr>
          <p:cNvPicPr>
            <a:picLocks noChangeAspect="1"/>
          </p:cNvPicPr>
          <p:nvPr/>
        </p:nvPicPr>
        <p:blipFill>
          <a:blip r:embed="rId3">
            <a:alphaModFix amt="55000"/>
          </a:blip>
          <a:srcRect l="6096" r="4903" b="-2"/>
          <a:stretch>
            <a:fillRect/>
          </a:stretch>
        </p:blipFill>
        <p:spPr>
          <a:xfrm>
            <a:off x="20" y="-9107"/>
            <a:ext cx="9143980" cy="6858000"/>
          </a:xfrm>
          <a:prstGeom prst="rect">
            <a:avLst/>
          </a:prstGeom>
        </p:spPr>
      </p:pic>
      <p:sp>
        <p:nvSpPr>
          <p:cNvPr id="2" name="Title 1"/>
          <p:cNvSpPr>
            <a:spLocks noGrp="1"/>
          </p:cNvSpPr>
          <p:nvPr>
            <p:ph type="title"/>
          </p:nvPr>
        </p:nvSpPr>
        <p:spPr>
          <a:xfrm>
            <a:off x="515125" y="591344"/>
            <a:ext cx="2400300" cy="5585619"/>
          </a:xfrm>
        </p:spPr>
        <p:txBody>
          <a:bodyPr>
            <a:normAutofit/>
          </a:bodyPr>
          <a:lstStyle/>
          <a:p>
            <a:pPr>
              <a:defRPr sz="3600" b="1">
                <a:solidFill>
                  <a:srgbClr val="00468C"/>
                </a:solidFill>
              </a:defRPr>
            </a:pPr>
            <a:r>
              <a:rPr lang="en-US" sz="2500">
                <a:solidFill>
                  <a:srgbClr val="FFFFFF"/>
                </a:solidFill>
              </a:rPr>
              <a:t>Charting &amp; Documentation</a:t>
            </a:r>
          </a:p>
        </p:txBody>
      </p:sp>
      <p:sp>
        <p:nvSpPr>
          <p:cNvPr id="11" name="Arc 10">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3335481" y="591344"/>
            <a:ext cx="5179868" cy="5585619"/>
          </a:xfrm>
        </p:spPr>
        <p:txBody>
          <a:bodyPr anchor="ctr">
            <a:normAutofit/>
          </a:bodyPr>
          <a:lstStyle/>
          <a:p>
            <a:pPr>
              <a:lnSpc>
                <a:spcPct val="90000"/>
              </a:lnSpc>
              <a:defRPr sz="1800">
                <a:latin typeface="Arial"/>
              </a:defRPr>
            </a:pPr>
            <a:r>
              <a:rPr lang="en-US" sz="1400">
                <a:solidFill>
                  <a:srgbClr val="FFFFFF"/>
                </a:solidFill>
              </a:rPr>
              <a:t>• Documentation is a legal record of the care you provide and must be accurate and complete.</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Record all care tasks performed, client responses, and any changes in condition.</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Use clear, objective language—avoid opinions or assumptions.</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Do not leave blank lines or spaces in paper documentation.</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Electronic documentation must follow agency protocols and be submitted on time.</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Chart in real-time whenever possible to ensure accuracy.</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Report unusual findings or incidents immediately—don't wait until the end of your shift.</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If you make a mistake, follow agency guidelines for correcting errors (never use white-out).</a:t>
            </a:r>
          </a:p>
          <a:p>
            <a:pPr>
              <a:lnSpc>
                <a:spcPct val="90000"/>
              </a:lnSpc>
              <a:defRPr sz="1800">
                <a:latin typeface="Arial"/>
              </a:defRPr>
            </a:pPr>
            <a:endParaRPr lang="en-US" sz="1400">
              <a:solidFill>
                <a:srgbClr val="FFFFFF"/>
              </a:solidFill>
            </a:endParaRPr>
          </a:p>
          <a:p>
            <a:pPr>
              <a:lnSpc>
                <a:spcPct val="90000"/>
              </a:lnSpc>
              <a:defRPr sz="1800">
                <a:latin typeface="Arial"/>
              </a:defRPr>
            </a:pPr>
            <a:r>
              <a:rPr lang="en-US" sz="1400">
                <a:solidFill>
                  <a:srgbClr val="FFFFFF"/>
                </a:solidFill>
              </a:rPr>
              <a:t>• Documentation protects you, the client, and the agency—treat it as a professional responsibility.</a:t>
            </a:r>
          </a:p>
          <a:p>
            <a:pPr>
              <a:lnSpc>
                <a:spcPct val="90000"/>
              </a:lnSpc>
            </a:pPr>
            <a:endParaRPr lang="en-US" sz="1400">
              <a:solidFill>
                <a:srgbClr val="FFFFF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9143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cell phone with colorful cubes&#10;&#10;AI-generated content may be incorrect.">
            <a:extLst>
              <a:ext uri="{FF2B5EF4-FFF2-40B4-BE49-F238E27FC236}">
                <a16:creationId xmlns:a16="http://schemas.microsoft.com/office/drawing/2014/main" id="{C6504437-20C1-381A-E57C-7A14221AE843}"/>
              </a:ext>
            </a:extLst>
          </p:cNvPr>
          <p:cNvPicPr>
            <a:picLocks noChangeAspect="1"/>
          </p:cNvPicPr>
          <p:nvPr/>
        </p:nvPicPr>
        <p:blipFill>
          <a:blip r:embed="rId3">
            <a:alphaModFix amt="55000"/>
            <a:extLst>
              <a:ext uri="{837473B0-CC2E-450A-ABE3-18F120FF3D39}">
                <a1611:picAttrSrcUrl xmlns:a1611="http://schemas.microsoft.com/office/drawing/2016/11/main" r:id="rId4"/>
              </a:ext>
            </a:extLst>
          </a:blip>
          <a:srcRect t="7358" b="14922"/>
          <a:stretch>
            <a:fillRect/>
          </a:stretch>
        </p:blipFill>
        <p:spPr>
          <a:xfrm>
            <a:off x="20" y="-9107"/>
            <a:ext cx="9143980" cy="6858000"/>
          </a:xfrm>
          <a:prstGeom prst="rect">
            <a:avLst/>
          </a:prstGeom>
        </p:spPr>
      </p:pic>
      <p:sp>
        <p:nvSpPr>
          <p:cNvPr id="2" name="Title 1"/>
          <p:cNvSpPr>
            <a:spLocks noGrp="1"/>
          </p:cNvSpPr>
          <p:nvPr>
            <p:ph type="title"/>
          </p:nvPr>
        </p:nvSpPr>
        <p:spPr>
          <a:xfrm>
            <a:off x="515125" y="591344"/>
            <a:ext cx="2400300" cy="5585619"/>
          </a:xfrm>
        </p:spPr>
        <p:txBody>
          <a:bodyPr>
            <a:normAutofit/>
          </a:bodyPr>
          <a:lstStyle/>
          <a:p>
            <a:pPr>
              <a:defRPr sz="3600" b="1">
                <a:solidFill>
                  <a:srgbClr val="00468C"/>
                </a:solidFill>
              </a:defRPr>
            </a:pPr>
            <a:r>
              <a:rPr lang="en-US" sz="3600">
                <a:solidFill>
                  <a:srgbClr val="FFFFFF"/>
                </a:solidFill>
              </a:rPr>
              <a:t>Mobile App</a:t>
            </a:r>
          </a:p>
        </p:txBody>
      </p:sp>
      <p:sp>
        <p:nvSpPr>
          <p:cNvPr id="15" name="Arc 14">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3335481" y="591344"/>
            <a:ext cx="5179868" cy="5585619"/>
          </a:xfrm>
        </p:spPr>
        <p:txBody>
          <a:bodyPr anchor="ctr">
            <a:normAutofit/>
          </a:bodyPr>
          <a:lstStyle/>
          <a:p>
            <a:pPr>
              <a:lnSpc>
                <a:spcPct val="90000"/>
              </a:lnSpc>
              <a:defRPr sz="1800">
                <a:latin typeface="Arial"/>
              </a:defRPr>
            </a:pPr>
            <a:r>
              <a:rPr lang="en-US" sz="1500">
                <a:solidFill>
                  <a:srgbClr val="FFFFFF"/>
                </a:solidFill>
              </a:rPr>
              <a:t>• The Generations app is your central tool for managing your daily workflow.</a:t>
            </a:r>
          </a:p>
          <a:p>
            <a:pPr>
              <a:lnSpc>
                <a:spcPct val="90000"/>
              </a:lnSpc>
              <a:defRPr sz="1800">
                <a:latin typeface="Arial"/>
              </a:defRPr>
            </a:pPr>
            <a:endParaRPr lang="en-US" sz="1500">
              <a:solidFill>
                <a:srgbClr val="FFFFFF"/>
              </a:solidFill>
            </a:endParaRPr>
          </a:p>
          <a:p>
            <a:pPr>
              <a:lnSpc>
                <a:spcPct val="90000"/>
              </a:lnSpc>
              <a:defRPr sz="1800">
                <a:latin typeface="Arial"/>
              </a:defRPr>
            </a:pPr>
            <a:r>
              <a:rPr lang="en-US" sz="1500">
                <a:solidFill>
                  <a:srgbClr val="FFFFFF"/>
                </a:solidFill>
              </a:rPr>
              <a:t>• View your client schedule in real-time, including visit times and addresses.</a:t>
            </a:r>
          </a:p>
          <a:p>
            <a:pPr>
              <a:lnSpc>
                <a:spcPct val="90000"/>
              </a:lnSpc>
              <a:defRPr sz="1800">
                <a:latin typeface="Arial"/>
              </a:defRPr>
            </a:pPr>
            <a:endParaRPr lang="en-US" sz="1500">
              <a:solidFill>
                <a:srgbClr val="FFFFFF"/>
              </a:solidFill>
            </a:endParaRPr>
          </a:p>
          <a:p>
            <a:pPr>
              <a:lnSpc>
                <a:spcPct val="90000"/>
              </a:lnSpc>
              <a:defRPr sz="1800">
                <a:latin typeface="Arial"/>
              </a:defRPr>
            </a:pPr>
            <a:r>
              <a:rPr lang="en-US" sz="1500">
                <a:solidFill>
                  <a:srgbClr val="FFFFFF"/>
                </a:solidFill>
              </a:rPr>
              <a:t>• Request open shifts directly through the app based on availability.</a:t>
            </a:r>
          </a:p>
          <a:p>
            <a:pPr>
              <a:lnSpc>
                <a:spcPct val="90000"/>
              </a:lnSpc>
              <a:defRPr sz="1800">
                <a:latin typeface="Arial"/>
              </a:defRPr>
            </a:pPr>
            <a:endParaRPr lang="en-US" sz="1500">
              <a:solidFill>
                <a:srgbClr val="FFFFFF"/>
              </a:solidFill>
            </a:endParaRPr>
          </a:p>
          <a:p>
            <a:pPr>
              <a:lnSpc>
                <a:spcPct val="90000"/>
              </a:lnSpc>
              <a:defRPr sz="1800">
                <a:latin typeface="Arial"/>
              </a:defRPr>
            </a:pPr>
            <a:r>
              <a:rPr lang="en-US" sz="1500">
                <a:solidFill>
                  <a:srgbClr val="FFFFFF"/>
                </a:solidFill>
              </a:rPr>
              <a:t>• Complete your daily charting right after each visit – keep notes accurate and timely.</a:t>
            </a:r>
          </a:p>
          <a:p>
            <a:pPr>
              <a:lnSpc>
                <a:spcPct val="90000"/>
              </a:lnSpc>
              <a:defRPr sz="1800">
                <a:latin typeface="Arial"/>
              </a:defRPr>
            </a:pPr>
            <a:endParaRPr lang="en-US" sz="1500">
              <a:solidFill>
                <a:srgbClr val="FFFFFF"/>
              </a:solidFill>
            </a:endParaRPr>
          </a:p>
          <a:p>
            <a:pPr>
              <a:lnSpc>
                <a:spcPct val="90000"/>
              </a:lnSpc>
              <a:defRPr sz="1800">
                <a:latin typeface="Arial"/>
              </a:defRPr>
            </a:pPr>
            <a:r>
              <a:rPr lang="en-US" sz="1500">
                <a:solidFill>
                  <a:srgbClr val="FFFFFF"/>
                </a:solidFill>
              </a:rPr>
              <a:t>• Access each client’s care plan to understand tasks and special instructions.</a:t>
            </a:r>
          </a:p>
          <a:p>
            <a:pPr>
              <a:lnSpc>
                <a:spcPct val="90000"/>
              </a:lnSpc>
              <a:defRPr sz="1800">
                <a:latin typeface="Arial"/>
              </a:defRPr>
            </a:pPr>
            <a:endParaRPr lang="en-US" sz="1500">
              <a:solidFill>
                <a:srgbClr val="FFFFFF"/>
              </a:solidFill>
            </a:endParaRPr>
          </a:p>
          <a:p>
            <a:pPr>
              <a:lnSpc>
                <a:spcPct val="90000"/>
              </a:lnSpc>
              <a:defRPr sz="1800">
                <a:latin typeface="Arial"/>
              </a:defRPr>
            </a:pPr>
            <a:r>
              <a:rPr lang="en-US" sz="1500">
                <a:solidFill>
                  <a:srgbClr val="FFFFFF"/>
                </a:solidFill>
              </a:rPr>
              <a:t>• Communicate with the agency or your supervisor securely through the app.</a:t>
            </a:r>
          </a:p>
          <a:p>
            <a:pPr>
              <a:lnSpc>
                <a:spcPct val="90000"/>
              </a:lnSpc>
              <a:defRPr sz="1800">
                <a:latin typeface="Arial"/>
              </a:defRPr>
            </a:pPr>
            <a:endParaRPr lang="en-US" sz="1500">
              <a:solidFill>
                <a:srgbClr val="FFFFFF"/>
              </a:solidFill>
            </a:endParaRPr>
          </a:p>
          <a:p>
            <a:pPr>
              <a:lnSpc>
                <a:spcPct val="90000"/>
              </a:lnSpc>
              <a:defRPr sz="1800">
                <a:latin typeface="Arial"/>
              </a:defRPr>
            </a:pPr>
            <a:r>
              <a:rPr lang="en-US" sz="1500">
                <a:solidFill>
                  <a:srgbClr val="FFFFFF"/>
                </a:solidFill>
              </a:rPr>
              <a:t>• Ensure your location services are enabled to confirm visit check-in and check-out.</a:t>
            </a:r>
          </a:p>
          <a:p>
            <a:pPr>
              <a:lnSpc>
                <a:spcPct val="90000"/>
              </a:lnSpc>
              <a:defRPr sz="1800">
                <a:latin typeface="Arial"/>
              </a:defRPr>
            </a:pPr>
            <a:endParaRPr lang="en-US" sz="1500">
              <a:solidFill>
                <a:srgbClr val="FFFFFF"/>
              </a:solidFill>
            </a:endParaRPr>
          </a:p>
          <a:p>
            <a:pPr>
              <a:lnSpc>
                <a:spcPct val="90000"/>
              </a:lnSpc>
              <a:defRPr sz="1800">
                <a:latin typeface="Arial"/>
              </a:defRPr>
            </a:pPr>
            <a:r>
              <a:rPr lang="en-US" sz="1500">
                <a:solidFill>
                  <a:srgbClr val="FFFFFF"/>
                </a:solidFill>
              </a:rPr>
              <a:t>• Keep the app updated to access the latest features and avoid technical issues.</a:t>
            </a:r>
          </a:p>
          <a:p>
            <a:pPr>
              <a:lnSpc>
                <a:spcPct val="90000"/>
              </a:lnSpc>
            </a:pPr>
            <a:endParaRPr lang="en-US" sz="1500">
              <a:solidFill>
                <a:srgbClr val="FFFFFF"/>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street sign with black text">
            <a:extLst>
              <a:ext uri="{FF2B5EF4-FFF2-40B4-BE49-F238E27FC236}">
                <a16:creationId xmlns:a16="http://schemas.microsoft.com/office/drawing/2014/main" id="{65CD3A70-CB86-6FF4-A102-973F4ECFA6F7}"/>
              </a:ext>
            </a:extLst>
          </p:cNvPr>
          <p:cNvPicPr>
            <a:picLocks noChangeAspect="1"/>
          </p:cNvPicPr>
          <p:nvPr/>
        </p:nvPicPr>
        <p:blipFill>
          <a:blip r:embed="rId3">
            <a:extLst>
              <a:ext uri="{837473B0-CC2E-450A-ABE3-18F120FF3D39}">
                <a1611:picAttrSrcUrl xmlns:a1611="http://schemas.microsoft.com/office/drawing/2016/11/main" r:id="rId4"/>
              </a:ext>
            </a:extLst>
          </a:blip>
          <a:srcRect l="10533" r="19408" b="-1"/>
          <a:stretch>
            <a:fillRect/>
          </a:stretch>
        </p:blipFill>
        <p:spPr>
          <a:xfrm>
            <a:off x="20" y="10"/>
            <a:ext cx="7252212" cy="6857990"/>
          </a:xfrm>
          <a:prstGeom prst="rect">
            <a:avLst/>
          </a:prstGeom>
        </p:spPr>
      </p:pic>
      <p:sp>
        <p:nvSpPr>
          <p:cNvPr id="25" name="Rectangle 24">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843764" y="0"/>
            <a:ext cx="530023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5648707" y="365125"/>
            <a:ext cx="2866642" cy="1899912"/>
          </a:xfrm>
        </p:spPr>
        <p:txBody>
          <a:bodyPr>
            <a:normAutofit/>
          </a:bodyPr>
          <a:lstStyle/>
          <a:p>
            <a:pPr>
              <a:defRPr sz="3600" b="1">
                <a:solidFill>
                  <a:srgbClr val="00468C"/>
                </a:solidFill>
              </a:defRPr>
            </a:pPr>
            <a:r>
              <a:rPr lang="en-US" sz="3200"/>
              <a:t>Client Communication</a:t>
            </a:r>
          </a:p>
        </p:txBody>
      </p:sp>
      <p:sp>
        <p:nvSpPr>
          <p:cNvPr id="3" name="Content Placeholder 2"/>
          <p:cNvSpPr>
            <a:spLocks noGrp="1"/>
          </p:cNvSpPr>
          <p:nvPr>
            <p:ph idx="1"/>
          </p:nvPr>
        </p:nvSpPr>
        <p:spPr>
          <a:xfrm>
            <a:off x="5648707" y="1932972"/>
            <a:ext cx="2866642" cy="4559903"/>
          </a:xfrm>
        </p:spPr>
        <p:txBody>
          <a:bodyPr>
            <a:noAutofit/>
          </a:bodyPr>
          <a:lstStyle/>
          <a:p>
            <a:pPr>
              <a:lnSpc>
                <a:spcPct val="90000"/>
              </a:lnSpc>
              <a:defRPr sz="1800">
                <a:latin typeface="Arial"/>
              </a:defRPr>
            </a:pPr>
            <a:r>
              <a:rPr lang="en-US" sz="1000" dirty="0"/>
              <a:t>• Always speak respectfully and kindly to clients, using a calm and professional tone.</a:t>
            </a:r>
          </a:p>
          <a:p>
            <a:pPr>
              <a:lnSpc>
                <a:spcPct val="90000"/>
              </a:lnSpc>
              <a:defRPr sz="1800">
                <a:latin typeface="Arial"/>
              </a:defRPr>
            </a:pPr>
            <a:endParaRPr lang="en-US" sz="1000" dirty="0"/>
          </a:p>
          <a:p>
            <a:pPr>
              <a:lnSpc>
                <a:spcPct val="90000"/>
              </a:lnSpc>
              <a:defRPr sz="1800">
                <a:latin typeface="Arial"/>
              </a:defRPr>
            </a:pPr>
            <a:r>
              <a:rPr lang="en-US" sz="1000" dirty="0"/>
              <a:t>• Listen actively and give clients your full attention during conversations.</a:t>
            </a:r>
          </a:p>
          <a:p>
            <a:pPr>
              <a:lnSpc>
                <a:spcPct val="90000"/>
              </a:lnSpc>
              <a:defRPr sz="1800">
                <a:latin typeface="Arial"/>
              </a:defRPr>
            </a:pPr>
            <a:endParaRPr lang="en-US" sz="1000" dirty="0"/>
          </a:p>
          <a:p>
            <a:pPr>
              <a:lnSpc>
                <a:spcPct val="90000"/>
              </a:lnSpc>
              <a:defRPr sz="1800">
                <a:latin typeface="Arial"/>
              </a:defRPr>
            </a:pPr>
            <a:r>
              <a:rPr lang="en-US" sz="1000" dirty="0"/>
              <a:t>• Use simple, clear language—avoid medical jargon unless explaining with guidance.</a:t>
            </a:r>
          </a:p>
          <a:p>
            <a:pPr>
              <a:lnSpc>
                <a:spcPct val="90000"/>
              </a:lnSpc>
              <a:defRPr sz="1800">
                <a:latin typeface="Arial"/>
              </a:defRPr>
            </a:pPr>
            <a:endParaRPr lang="en-US" sz="1000" dirty="0"/>
          </a:p>
          <a:p>
            <a:pPr>
              <a:lnSpc>
                <a:spcPct val="90000"/>
              </a:lnSpc>
              <a:defRPr sz="1800">
                <a:latin typeface="Arial"/>
              </a:defRPr>
            </a:pPr>
            <a:r>
              <a:rPr lang="en-US" sz="1000" dirty="0"/>
              <a:t>• Confirm understanding by asking clients to repeat important information back.</a:t>
            </a:r>
          </a:p>
          <a:p>
            <a:pPr>
              <a:lnSpc>
                <a:spcPct val="90000"/>
              </a:lnSpc>
              <a:defRPr sz="1800">
                <a:latin typeface="Arial"/>
              </a:defRPr>
            </a:pPr>
            <a:endParaRPr lang="en-US" sz="1000" dirty="0"/>
          </a:p>
          <a:p>
            <a:pPr>
              <a:lnSpc>
                <a:spcPct val="90000"/>
              </a:lnSpc>
              <a:defRPr sz="1800">
                <a:latin typeface="Arial"/>
              </a:defRPr>
            </a:pPr>
            <a:r>
              <a:rPr lang="en-US" sz="1000" dirty="0"/>
              <a:t>• Respect the client’s communication preferences and needs (e.g., hearing aids, written notes).</a:t>
            </a:r>
          </a:p>
          <a:p>
            <a:pPr>
              <a:lnSpc>
                <a:spcPct val="90000"/>
              </a:lnSpc>
              <a:defRPr sz="1800">
                <a:latin typeface="Arial"/>
              </a:defRPr>
            </a:pPr>
            <a:endParaRPr lang="en-US" sz="1000" dirty="0"/>
          </a:p>
          <a:p>
            <a:pPr>
              <a:lnSpc>
                <a:spcPct val="90000"/>
              </a:lnSpc>
              <a:defRPr sz="1800">
                <a:latin typeface="Arial"/>
              </a:defRPr>
            </a:pPr>
            <a:r>
              <a:rPr lang="en-US" sz="1000" dirty="0"/>
              <a:t>• Be patient with clients who have memory loss or difficulty speaking.</a:t>
            </a:r>
          </a:p>
          <a:p>
            <a:pPr>
              <a:lnSpc>
                <a:spcPct val="90000"/>
              </a:lnSpc>
              <a:defRPr sz="1800">
                <a:latin typeface="Arial"/>
              </a:defRPr>
            </a:pPr>
            <a:endParaRPr lang="en-US" sz="1000" dirty="0"/>
          </a:p>
          <a:p>
            <a:pPr>
              <a:lnSpc>
                <a:spcPct val="90000"/>
              </a:lnSpc>
              <a:defRPr sz="1800">
                <a:latin typeface="Arial"/>
              </a:defRPr>
            </a:pPr>
            <a:r>
              <a:rPr lang="en-US" sz="1000" dirty="0"/>
              <a:t>• Maintain confidentiality—do not discuss client details in public or with unauthorized people.</a:t>
            </a:r>
          </a:p>
          <a:p>
            <a:pPr>
              <a:lnSpc>
                <a:spcPct val="90000"/>
              </a:lnSpc>
              <a:defRPr sz="1800">
                <a:latin typeface="Arial"/>
              </a:defRPr>
            </a:pPr>
            <a:endParaRPr lang="en-US" sz="1000" dirty="0"/>
          </a:p>
          <a:p>
            <a:pPr>
              <a:lnSpc>
                <a:spcPct val="90000"/>
              </a:lnSpc>
              <a:defRPr sz="1800">
                <a:latin typeface="Arial"/>
              </a:defRPr>
            </a:pPr>
            <a:r>
              <a:rPr lang="en-US" sz="1000" dirty="0"/>
              <a:t>• Report any significant client concerns, requests, or changes to your supervisor.</a:t>
            </a:r>
          </a:p>
          <a:p>
            <a:pPr>
              <a:lnSpc>
                <a:spcPct val="90000"/>
              </a:lnSpc>
              <a:defRPr sz="1800">
                <a:latin typeface="Arial"/>
              </a:defRPr>
            </a:pPr>
            <a:endParaRPr lang="en-US" sz="1000" dirty="0"/>
          </a:p>
          <a:p>
            <a:pPr>
              <a:lnSpc>
                <a:spcPct val="90000"/>
              </a:lnSpc>
              <a:defRPr sz="1800">
                <a:latin typeface="Arial"/>
              </a:defRPr>
            </a:pPr>
            <a:r>
              <a:rPr lang="en-US" sz="1000" dirty="0"/>
              <a:t>• A positive attitude and good communication build trust and improve client outcomes.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6D37EE4-EA1B-46EE-A54B-5233C63C96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29369" y="238539"/>
            <a:ext cx="8285260" cy="1434415"/>
          </a:xfrm>
        </p:spPr>
        <p:txBody>
          <a:bodyPr anchor="b">
            <a:normAutofit/>
          </a:bodyPr>
          <a:lstStyle/>
          <a:p>
            <a:pPr>
              <a:defRPr sz="3600" b="1">
                <a:solidFill>
                  <a:srgbClr val="00468C"/>
                </a:solidFill>
              </a:defRPr>
            </a:pPr>
            <a:r>
              <a:rPr lang="en-US" sz="4700"/>
              <a:t>Cultural Competency</a:t>
            </a:r>
          </a:p>
        </p:txBody>
      </p:sp>
      <p:sp>
        <p:nvSpPr>
          <p:cNvPr id="22" name="sketch line">
            <a:extLst>
              <a:ext uri="{FF2B5EF4-FFF2-40B4-BE49-F238E27FC236}">
                <a16:creationId xmlns:a16="http://schemas.microsoft.com/office/drawing/2014/main" id="{927D5270-6648-4CC1-8F78-48BE299CAC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767709"/>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magnifying glass over a newspaper">
            <a:extLst>
              <a:ext uri="{FF2B5EF4-FFF2-40B4-BE49-F238E27FC236}">
                <a16:creationId xmlns:a16="http://schemas.microsoft.com/office/drawing/2014/main" id="{E910DDEF-D266-F7FE-DA0F-F45518AC7D36}"/>
              </a:ext>
            </a:extLst>
          </p:cNvPr>
          <p:cNvPicPr>
            <a:picLocks noChangeAspect="1"/>
          </p:cNvPicPr>
          <p:nvPr/>
        </p:nvPicPr>
        <p:blipFill>
          <a:blip r:embed="rId3">
            <a:extLst>
              <a:ext uri="{837473B0-CC2E-450A-ABE3-18F120FF3D39}">
                <a1611:picAttrSrcUrl xmlns:a1611="http://schemas.microsoft.com/office/drawing/2016/11/main" r:id="rId4"/>
              </a:ext>
            </a:extLst>
          </a:blip>
          <a:srcRect l="20067" r="43173" b="2"/>
          <a:stretch>
            <a:fillRect/>
          </a:stretch>
        </p:blipFill>
        <p:spPr>
          <a:xfrm>
            <a:off x="429369" y="2002056"/>
            <a:ext cx="2957886"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3" name="Content Placeholder 2"/>
          <p:cNvSpPr>
            <a:spLocks noGrp="1"/>
          </p:cNvSpPr>
          <p:nvPr>
            <p:ph idx="1"/>
          </p:nvPr>
        </p:nvSpPr>
        <p:spPr>
          <a:xfrm>
            <a:off x="3679466" y="2071316"/>
            <a:ext cx="5035164" cy="4114800"/>
          </a:xfrm>
        </p:spPr>
        <p:txBody>
          <a:bodyPr anchor="t">
            <a:normAutofit/>
          </a:bodyPr>
          <a:lstStyle/>
          <a:p>
            <a:pPr>
              <a:lnSpc>
                <a:spcPct val="90000"/>
              </a:lnSpc>
              <a:defRPr sz="1800">
                <a:latin typeface="Arial"/>
              </a:defRPr>
            </a:pPr>
            <a:r>
              <a:rPr lang="en-US" sz="1050"/>
              <a:t>• Cultural competency means respecting and understanding differences in beliefs, values, and traditions.</a:t>
            </a:r>
          </a:p>
          <a:p>
            <a:pPr>
              <a:lnSpc>
                <a:spcPct val="90000"/>
              </a:lnSpc>
              <a:defRPr sz="1800">
                <a:latin typeface="Arial"/>
              </a:defRPr>
            </a:pPr>
            <a:endParaRPr lang="en-US" sz="1050"/>
          </a:p>
          <a:p>
            <a:pPr>
              <a:lnSpc>
                <a:spcPct val="90000"/>
              </a:lnSpc>
              <a:defRPr sz="1800">
                <a:latin typeface="Arial"/>
              </a:defRPr>
            </a:pPr>
            <a:r>
              <a:rPr lang="en-US" sz="1050"/>
              <a:t>• Provide care that aligns with the client’s cultural preferences whenever possible.</a:t>
            </a:r>
          </a:p>
          <a:p>
            <a:pPr>
              <a:lnSpc>
                <a:spcPct val="90000"/>
              </a:lnSpc>
              <a:defRPr sz="1800">
                <a:latin typeface="Arial"/>
              </a:defRPr>
            </a:pPr>
            <a:endParaRPr lang="en-US" sz="1050"/>
          </a:p>
          <a:p>
            <a:pPr>
              <a:lnSpc>
                <a:spcPct val="90000"/>
              </a:lnSpc>
              <a:defRPr sz="1800">
                <a:latin typeface="Arial"/>
              </a:defRPr>
            </a:pPr>
            <a:r>
              <a:rPr lang="en-US" sz="1050"/>
              <a:t>• Be open-minded and avoid making assumptions about a client’s background or lifestyle.</a:t>
            </a:r>
          </a:p>
          <a:p>
            <a:pPr>
              <a:lnSpc>
                <a:spcPct val="90000"/>
              </a:lnSpc>
              <a:defRPr sz="1800">
                <a:latin typeface="Arial"/>
              </a:defRPr>
            </a:pPr>
            <a:endParaRPr lang="en-US" sz="1050"/>
          </a:p>
          <a:p>
            <a:pPr>
              <a:lnSpc>
                <a:spcPct val="90000"/>
              </a:lnSpc>
              <a:defRPr sz="1800">
                <a:latin typeface="Arial"/>
              </a:defRPr>
            </a:pPr>
            <a:r>
              <a:rPr lang="en-US" sz="1050"/>
              <a:t>• Ask respectful questions if you're unsure about cultural practices that affect care.</a:t>
            </a:r>
          </a:p>
          <a:p>
            <a:pPr>
              <a:lnSpc>
                <a:spcPct val="90000"/>
              </a:lnSpc>
              <a:defRPr sz="1800">
                <a:latin typeface="Arial"/>
              </a:defRPr>
            </a:pPr>
            <a:endParaRPr lang="en-US" sz="1050"/>
          </a:p>
          <a:p>
            <a:pPr>
              <a:lnSpc>
                <a:spcPct val="90000"/>
              </a:lnSpc>
              <a:defRPr sz="1800">
                <a:latin typeface="Arial"/>
              </a:defRPr>
            </a:pPr>
            <a:r>
              <a:rPr lang="en-US" sz="1050"/>
              <a:t>• Be sensitive to dietary restrictions, religious observances, and family involvement.</a:t>
            </a:r>
          </a:p>
          <a:p>
            <a:pPr>
              <a:lnSpc>
                <a:spcPct val="90000"/>
              </a:lnSpc>
              <a:defRPr sz="1800">
                <a:latin typeface="Arial"/>
              </a:defRPr>
            </a:pPr>
            <a:endParaRPr lang="en-US" sz="1050"/>
          </a:p>
          <a:p>
            <a:pPr>
              <a:lnSpc>
                <a:spcPct val="90000"/>
              </a:lnSpc>
              <a:defRPr sz="1800">
                <a:latin typeface="Arial"/>
              </a:defRPr>
            </a:pPr>
            <a:r>
              <a:rPr lang="en-US" sz="1050"/>
              <a:t>• Use interpreters or translation tools if language barriers prevent effective communication.</a:t>
            </a:r>
          </a:p>
          <a:p>
            <a:pPr>
              <a:lnSpc>
                <a:spcPct val="90000"/>
              </a:lnSpc>
              <a:defRPr sz="1800">
                <a:latin typeface="Arial"/>
              </a:defRPr>
            </a:pPr>
            <a:endParaRPr lang="en-US" sz="1050"/>
          </a:p>
          <a:p>
            <a:pPr>
              <a:lnSpc>
                <a:spcPct val="90000"/>
              </a:lnSpc>
              <a:defRPr sz="1800">
                <a:latin typeface="Arial"/>
              </a:defRPr>
            </a:pPr>
            <a:r>
              <a:rPr lang="en-US" sz="1050"/>
              <a:t>• Avoid slang, idioms, or jokes that may not translate well across cultures.</a:t>
            </a:r>
          </a:p>
          <a:p>
            <a:pPr>
              <a:lnSpc>
                <a:spcPct val="90000"/>
              </a:lnSpc>
              <a:defRPr sz="1800">
                <a:latin typeface="Arial"/>
              </a:defRPr>
            </a:pPr>
            <a:endParaRPr lang="en-US" sz="1050"/>
          </a:p>
          <a:p>
            <a:pPr>
              <a:lnSpc>
                <a:spcPct val="90000"/>
              </a:lnSpc>
              <a:defRPr sz="1800">
                <a:latin typeface="Arial"/>
              </a:defRPr>
            </a:pPr>
            <a:r>
              <a:rPr lang="en-US" sz="1050"/>
              <a:t>• Your respectful approach helps clients feel safe, valued, and heard.</a:t>
            </a:r>
          </a:p>
          <a:p>
            <a:pPr>
              <a:lnSpc>
                <a:spcPct val="90000"/>
              </a:lnSpc>
              <a:defRPr sz="1800">
                <a:latin typeface="Arial"/>
              </a:defRPr>
            </a:pPr>
            <a:endParaRPr lang="en-US" sz="1050"/>
          </a:p>
          <a:p>
            <a:pPr>
              <a:lnSpc>
                <a:spcPct val="90000"/>
              </a:lnSpc>
              <a:defRPr sz="1800">
                <a:latin typeface="Arial"/>
              </a:defRPr>
            </a:pPr>
            <a:r>
              <a:rPr lang="en-US" sz="1050"/>
              <a:t>• Cultural awareness improves care outcomes and strengthens trust with clients and families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A6D37EE4-EA1B-46EE-A54B-5233C63C96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29369" y="238539"/>
            <a:ext cx="8285260" cy="1434415"/>
          </a:xfrm>
        </p:spPr>
        <p:txBody>
          <a:bodyPr anchor="b">
            <a:normAutofit/>
          </a:bodyPr>
          <a:lstStyle/>
          <a:p>
            <a:pPr>
              <a:defRPr sz="3600" b="1">
                <a:solidFill>
                  <a:srgbClr val="00468C"/>
                </a:solidFill>
              </a:defRPr>
            </a:pPr>
            <a:r>
              <a:rPr lang="en-US" sz="4700"/>
              <a:t>De-escalation Techniques</a:t>
            </a:r>
          </a:p>
        </p:txBody>
      </p:sp>
      <p:sp>
        <p:nvSpPr>
          <p:cNvPr id="15" name="sketch line">
            <a:extLst>
              <a:ext uri="{FF2B5EF4-FFF2-40B4-BE49-F238E27FC236}">
                <a16:creationId xmlns:a16="http://schemas.microsoft.com/office/drawing/2014/main" id="{927D5270-6648-4CC1-8F78-48BE299CAC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9369" y="1767709"/>
            <a:ext cx="8229600" cy="18288"/>
          </a:xfrm>
          <a:custGeom>
            <a:avLst/>
            <a:gdLst>
              <a:gd name="connsiteX0" fmla="*/ 0 w 8229600"/>
              <a:gd name="connsiteY0" fmla="*/ 0 h 18288"/>
              <a:gd name="connsiteX1" fmla="*/ 521208 w 8229600"/>
              <a:gd name="connsiteY1" fmla="*/ 0 h 18288"/>
              <a:gd name="connsiteX2" fmla="*/ 1371600 w 8229600"/>
              <a:gd name="connsiteY2" fmla="*/ 0 h 18288"/>
              <a:gd name="connsiteX3" fmla="*/ 2221992 w 8229600"/>
              <a:gd name="connsiteY3" fmla="*/ 0 h 18288"/>
              <a:gd name="connsiteX4" fmla="*/ 3072384 w 8229600"/>
              <a:gd name="connsiteY4" fmla="*/ 0 h 18288"/>
              <a:gd name="connsiteX5" fmla="*/ 3511296 w 8229600"/>
              <a:gd name="connsiteY5" fmla="*/ 0 h 18288"/>
              <a:gd name="connsiteX6" fmla="*/ 4114800 w 8229600"/>
              <a:gd name="connsiteY6" fmla="*/ 0 h 18288"/>
              <a:gd name="connsiteX7" fmla="*/ 4553712 w 8229600"/>
              <a:gd name="connsiteY7" fmla="*/ 0 h 18288"/>
              <a:gd name="connsiteX8" fmla="*/ 5239512 w 8229600"/>
              <a:gd name="connsiteY8" fmla="*/ 0 h 18288"/>
              <a:gd name="connsiteX9" fmla="*/ 5843016 w 8229600"/>
              <a:gd name="connsiteY9" fmla="*/ 0 h 18288"/>
              <a:gd name="connsiteX10" fmla="*/ 6611112 w 8229600"/>
              <a:gd name="connsiteY10" fmla="*/ 0 h 18288"/>
              <a:gd name="connsiteX11" fmla="*/ 7461504 w 8229600"/>
              <a:gd name="connsiteY11" fmla="*/ 0 h 18288"/>
              <a:gd name="connsiteX12" fmla="*/ 8229600 w 8229600"/>
              <a:gd name="connsiteY12" fmla="*/ 0 h 18288"/>
              <a:gd name="connsiteX13" fmla="*/ 8229600 w 8229600"/>
              <a:gd name="connsiteY13" fmla="*/ 18288 h 18288"/>
              <a:gd name="connsiteX14" fmla="*/ 7461504 w 8229600"/>
              <a:gd name="connsiteY14" fmla="*/ 18288 h 18288"/>
              <a:gd name="connsiteX15" fmla="*/ 6940296 w 8229600"/>
              <a:gd name="connsiteY15" fmla="*/ 18288 h 18288"/>
              <a:gd name="connsiteX16" fmla="*/ 6419088 w 8229600"/>
              <a:gd name="connsiteY16" fmla="*/ 18288 h 18288"/>
              <a:gd name="connsiteX17" fmla="*/ 5650992 w 8229600"/>
              <a:gd name="connsiteY17" fmla="*/ 18288 h 18288"/>
              <a:gd name="connsiteX18" fmla="*/ 5129784 w 8229600"/>
              <a:gd name="connsiteY18" fmla="*/ 18288 h 18288"/>
              <a:gd name="connsiteX19" fmla="*/ 4690872 w 8229600"/>
              <a:gd name="connsiteY19" fmla="*/ 18288 h 18288"/>
              <a:gd name="connsiteX20" fmla="*/ 4087368 w 8229600"/>
              <a:gd name="connsiteY20" fmla="*/ 18288 h 18288"/>
              <a:gd name="connsiteX21" fmla="*/ 3401568 w 8229600"/>
              <a:gd name="connsiteY21" fmla="*/ 18288 h 18288"/>
              <a:gd name="connsiteX22" fmla="*/ 2798064 w 8229600"/>
              <a:gd name="connsiteY22" fmla="*/ 18288 h 18288"/>
              <a:gd name="connsiteX23" fmla="*/ 2276856 w 8229600"/>
              <a:gd name="connsiteY23" fmla="*/ 18288 h 18288"/>
              <a:gd name="connsiteX24" fmla="*/ 1426464 w 8229600"/>
              <a:gd name="connsiteY24" fmla="*/ 18288 h 18288"/>
              <a:gd name="connsiteX25" fmla="*/ 740664 w 8229600"/>
              <a:gd name="connsiteY25" fmla="*/ 18288 h 18288"/>
              <a:gd name="connsiteX26" fmla="*/ 0 w 8229600"/>
              <a:gd name="connsiteY26" fmla="*/ 18288 h 18288"/>
              <a:gd name="connsiteX27" fmla="*/ 0 w 8229600"/>
              <a:gd name="connsiteY2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0" h="18288" fill="none" extrusionOk="0">
                <a:moveTo>
                  <a:pt x="0" y="0"/>
                </a:moveTo>
                <a:cubicBezTo>
                  <a:pt x="227594" y="-4267"/>
                  <a:pt x="329693" y="13251"/>
                  <a:pt x="521208" y="0"/>
                </a:cubicBezTo>
                <a:cubicBezTo>
                  <a:pt x="712723" y="-13251"/>
                  <a:pt x="1137373" y="-13618"/>
                  <a:pt x="1371600" y="0"/>
                </a:cubicBezTo>
                <a:cubicBezTo>
                  <a:pt x="1605827" y="13618"/>
                  <a:pt x="1975382" y="-27374"/>
                  <a:pt x="2221992" y="0"/>
                </a:cubicBezTo>
                <a:cubicBezTo>
                  <a:pt x="2468602" y="27374"/>
                  <a:pt x="2863316" y="-20517"/>
                  <a:pt x="3072384" y="0"/>
                </a:cubicBezTo>
                <a:cubicBezTo>
                  <a:pt x="3281452" y="20517"/>
                  <a:pt x="3331438" y="10793"/>
                  <a:pt x="3511296" y="0"/>
                </a:cubicBezTo>
                <a:cubicBezTo>
                  <a:pt x="3691154" y="-10793"/>
                  <a:pt x="3906405" y="-29737"/>
                  <a:pt x="4114800" y="0"/>
                </a:cubicBezTo>
                <a:cubicBezTo>
                  <a:pt x="4323195" y="29737"/>
                  <a:pt x="4428852" y="-2234"/>
                  <a:pt x="4553712" y="0"/>
                </a:cubicBezTo>
                <a:cubicBezTo>
                  <a:pt x="4678572" y="2234"/>
                  <a:pt x="5065629" y="29368"/>
                  <a:pt x="5239512" y="0"/>
                </a:cubicBezTo>
                <a:cubicBezTo>
                  <a:pt x="5413395" y="-29368"/>
                  <a:pt x="5703888" y="11839"/>
                  <a:pt x="5843016" y="0"/>
                </a:cubicBezTo>
                <a:cubicBezTo>
                  <a:pt x="5982144" y="-11839"/>
                  <a:pt x="6260765" y="24719"/>
                  <a:pt x="6611112" y="0"/>
                </a:cubicBezTo>
                <a:cubicBezTo>
                  <a:pt x="6961459" y="-24719"/>
                  <a:pt x="7228293" y="32959"/>
                  <a:pt x="7461504" y="0"/>
                </a:cubicBezTo>
                <a:cubicBezTo>
                  <a:pt x="7694715" y="-32959"/>
                  <a:pt x="7990029" y="-3422"/>
                  <a:pt x="8229600" y="0"/>
                </a:cubicBezTo>
                <a:cubicBezTo>
                  <a:pt x="8228940" y="5812"/>
                  <a:pt x="8229447" y="9773"/>
                  <a:pt x="8229600" y="18288"/>
                </a:cubicBezTo>
                <a:cubicBezTo>
                  <a:pt x="7940706" y="-9293"/>
                  <a:pt x="7792584" y="-16009"/>
                  <a:pt x="7461504" y="18288"/>
                </a:cubicBezTo>
                <a:cubicBezTo>
                  <a:pt x="7130424" y="52585"/>
                  <a:pt x="7080072" y="43845"/>
                  <a:pt x="6940296" y="18288"/>
                </a:cubicBezTo>
                <a:cubicBezTo>
                  <a:pt x="6800520" y="-7269"/>
                  <a:pt x="6672872" y="26671"/>
                  <a:pt x="6419088" y="18288"/>
                </a:cubicBezTo>
                <a:cubicBezTo>
                  <a:pt x="6165304" y="9905"/>
                  <a:pt x="5869721" y="4987"/>
                  <a:pt x="5650992" y="18288"/>
                </a:cubicBezTo>
                <a:cubicBezTo>
                  <a:pt x="5432263" y="31589"/>
                  <a:pt x="5308310" y="3023"/>
                  <a:pt x="5129784" y="18288"/>
                </a:cubicBezTo>
                <a:cubicBezTo>
                  <a:pt x="4951258" y="33553"/>
                  <a:pt x="4799696" y="15357"/>
                  <a:pt x="4690872" y="18288"/>
                </a:cubicBezTo>
                <a:cubicBezTo>
                  <a:pt x="4582048" y="21219"/>
                  <a:pt x="4311124" y="-7836"/>
                  <a:pt x="4087368" y="18288"/>
                </a:cubicBezTo>
                <a:cubicBezTo>
                  <a:pt x="3863612" y="44412"/>
                  <a:pt x="3730288" y="13374"/>
                  <a:pt x="3401568" y="18288"/>
                </a:cubicBezTo>
                <a:cubicBezTo>
                  <a:pt x="3072848" y="23202"/>
                  <a:pt x="3020684" y="32425"/>
                  <a:pt x="2798064" y="18288"/>
                </a:cubicBezTo>
                <a:cubicBezTo>
                  <a:pt x="2575444" y="4151"/>
                  <a:pt x="2440915" y="-7352"/>
                  <a:pt x="2276856" y="18288"/>
                </a:cubicBezTo>
                <a:cubicBezTo>
                  <a:pt x="2112797" y="43928"/>
                  <a:pt x="1726502" y="-9560"/>
                  <a:pt x="1426464" y="18288"/>
                </a:cubicBezTo>
                <a:cubicBezTo>
                  <a:pt x="1126426" y="46136"/>
                  <a:pt x="992925" y="21016"/>
                  <a:pt x="740664" y="18288"/>
                </a:cubicBezTo>
                <a:cubicBezTo>
                  <a:pt x="488403" y="15560"/>
                  <a:pt x="195650" y="-16061"/>
                  <a:pt x="0" y="18288"/>
                </a:cubicBezTo>
                <a:cubicBezTo>
                  <a:pt x="348" y="9455"/>
                  <a:pt x="654" y="3983"/>
                  <a:pt x="0" y="0"/>
                </a:cubicBezTo>
                <a:close/>
              </a:path>
              <a:path w="8229600" h="18288" stroke="0" extrusionOk="0">
                <a:moveTo>
                  <a:pt x="0" y="0"/>
                </a:moveTo>
                <a:cubicBezTo>
                  <a:pt x="259263" y="-9445"/>
                  <a:pt x="404731" y="4427"/>
                  <a:pt x="521208" y="0"/>
                </a:cubicBezTo>
                <a:cubicBezTo>
                  <a:pt x="637685" y="-4427"/>
                  <a:pt x="839187" y="564"/>
                  <a:pt x="960120" y="0"/>
                </a:cubicBezTo>
                <a:cubicBezTo>
                  <a:pt x="1081053" y="-564"/>
                  <a:pt x="1313469" y="-16481"/>
                  <a:pt x="1481328" y="0"/>
                </a:cubicBezTo>
                <a:cubicBezTo>
                  <a:pt x="1649187" y="16481"/>
                  <a:pt x="1885247" y="26161"/>
                  <a:pt x="2167128" y="0"/>
                </a:cubicBezTo>
                <a:cubicBezTo>
                  <a:pt x="2449009" y="-26161"/>
                  <a:pt x="2761875" y="-22202"/>
                  <a:pt x="2935224" y="0"/>
                </a:cubicBezTo>
                <a:cubicBezTo>
                  <a:pt x="3108573" y="22202"/>
                  <a:pt x="3540687" y="-2863"/>
                  <a:pt x="3785616" y="0"/>
                </a:cubicBezTo>
                <a:cubicBezTo>
                  <a:pt x="4030545" y="2863"/>
                  <a:pt x="4280774" y="-12442"/>
                  <a:pt x="4636008" y="0"/>
                </a:cubicBezTo>
                <a:cubicBezTo>
                  <a:pt x="4991242" y="12442"/>
                  <a:pt x="5025483" y="16914"/>
                  <a:pt x="5239512" y="0"/>
                </a:cubicBezTo>
                <a:cubicBezTo>
                  <a:pt x="5453541" y="-16914"/>
                  <a:pt x="5754008" y="16592"/>
                  <a:pt x="6007608" y="0"/>
                </a:cubicBezTo>
                <a:cubicBezTo>
                  <a:pt x="6261208" y="-16592"/>
                  <a:pt x="6407957" y="-11909"/>
                  <a:pt x="6693408" y="0"/>
                </a:cubicBezTo>
                <a:cubicBezTo>
                  <a:pt x="6978859" y="11909"/>
                  <a:pt x="7015437" y="-20890"/>
                  <a:pt x="7296912" y="0"/>
                </a:cubicBezTo>
                <a:cubicBezTo>
                  <a:pt x="7578387" y="20890"/>
                  <a:pt x="7859622" y="46406"/>
                  <a:pt x="8229600" y="0"/>
                </a:cubicBezTo>
                <a:cubicBezTo>
                  <a:pt x="8230508" y="6337"/>
                  <a:pt x="8228722" y="11778"/>
                  <a:pt x="8229600" y="18288"/>
                </a:cubicBezTo>
                <a:cubicBezTo>
                  <a:pt x="8075287" y="35054"/>
                  <a:pt x="7821366" y="21850"/>
                  <a:pt x="7626096" y="18288"/>
                </a:cubicBezTo>
                <a:cubicBezTo>
                  <a:pt x="7430826" y="14726"/>
                  <a:pt x="7320004" y="-9669"/>
                  <a:pt x="7022592" y="18288"/>
                </a:cubicBezTo>
                <a:cubicBezTo>
                  <a:pt x="6725180" y="46245"/>
                  <a:pt x="6348804" y="-14025"/>
                  <a:pt x="6172200" y="18288"/>
                </a:cubicBezTo>
                <a:cubicBezTo>
                  <a:pt x="5995596" y="50601"/>
                  <a:pt x="5788102" y="22890"/>
                  <a:pt x="5650992" y="18288"/>
                </a:cubicBezTo>
                <a:cubicBezTo>
                  <a:pt x="5513882" y="13686"/>
                  <a:pt x="5198399" y="29121"/>
                  <a:pt x="4882896" y="18288"/>
                </a:cubicBezTo>
                <a:cubicBezTo>
                  <a:pt x="4567393" y="7455"/>
                  <a:pt x="4557008" y="26965"/>
                  <a:pt x="4443984" y="18288"/>
                </a:cubicBezTo>
                <a:cubicBezTo>
                  <a:pt x="4330960" y="9611"/>
                  <a:pt x="4061674" y="28891"/>
                  <a:pt x="3758184" y="18288"/>
                </a:cubicBezTo>
                <a:cubicBezTo>
                  <a:pt x="3454694" y="7685"/>
                  <a:pt x="3380392" y="19119"/>
                  <a:pt x="3236976" y="18288"/>
                </a:cubicBezTo>
                <a:cubicBezTo>
                  <a:pt x="3093560" y="17457"/>
                  <a:pt x="2632116" y="37607"/>
                  <a:pt x="2386584" y="18288"/>
                </a:cubicBezTo>
                <a:cubicBezTo>
                  <a:pt x="2141052" y="-1031"/>
                  <a:pt x="2110884" y="28777"/>
                  <a:pt x="1947672" y="18288"/>
                </a:cubicBezTo>
                <a:cubicBezTo>
                  <a:pt x="1784460" y="7799"/>
                  <a:pt x="1535467" y="461"/>
                  <a:pt x="1261872" y="18288"/>
                </a:cubicBezTo>
                <a:cubicBezTo>
                  <a:pt x="988277" y="36115"/>
                  <a:pt x="1021096" y="10375"/>
                  <a:pt x="822960" y="18288"/>
                </a:cubicBezTo>
                <a:cubicBezTo>
                  <a:pt x="624824" y="26201"/>
                  <a:pt x="298309" y="1283"/>
                  <a:pt x="0" y="18288"/>
                </a:cubicBezTo>
                <a:cubicBezTo>
                  <a:pt x="-633" y="12278"/>
                  <a:pt x="-757" y="5867"/>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erson yelling into a phone&#10;&#10;AI-generated content may be incorrect.">
            <a:extLst>
              <a:ext uri="{FF2B5EF4-FFF2-40B4-BE49-F238E27FC236}">
                <a16:creationId xmlns:a16="http://schemas.microsoft.com/office/drawing/2014/main" id="{22F78396-E4BD-36C5-0C60-9DF7CBAD1D17}"/>
              </a:ext>
            </a:extLst>
          </p:cNvPr>
          <p:cNvPicPr>
            <a:picLocks noChangeAspect="1"/>
          </p:cNvPicPr>
          <p:nvPr/>
        </p:nvPicPr>
        <p:blipFill>
          <a:blip r:embed="rId3">
            <a:extLst>
              <a:ext uri="{837473B0-CC2E-450A-ABE3-18F120FF3D39}">
                <a1611:picAttrSrcUrl xmlns:a1611="http://schemas.microsoft.com/office/drawing/2016/11/main" r:id="rId4"/>
              </a:ext>
            </a:extLst>
          </a:blip>
          <a:srcRect l="15655" r="37157" b="2"/>
          <a:stretch>
            <a:fillRect/>
          </a:stretch>
        </p:blipFill>
        <p:spPr>
          <a:xfrm>
            <a:off x="429369" y="2002056"/>
            <a:ext cx="2957886"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3" name="Content Placeholder 2"/>
          <p:cNvSpPr>
            <a:spLocks noGrp="1"/>
          </p:cNvSpPr>
          <p:nvPr>
            <p:ph idx="1"/>
          </p:nvPr>
        </p:nvSpPr>
        <p:spPr>
          <a:xfrm>
            <a:off x="3679466" y="2071316"/>
            <a:ext cx="5035164" cy="4114800"/>
          </a:xfrm>
        </p:spPr>
        <p:txBody>
          <a:bodyPr anchor="t">
            <a:normAutofit/>
          </a:bodyPr>
          <a:lstStyle/>
          <a:p>
            <a:pPr>
              <a:lnSpc>
                <a:spcPct val="90000"/>
              </a:lnSpc>
            </a:pPr>
            <a:endParaRPr lang="en-US" sz="1000"/>
          </a:p>
          <a:p>
            <a:pPr>
              <a:lnSpc>
                <a:spcPct val="90000"/>
              </a:lnSpc>
              <a:defRPr sz="1800">
                <a:latin typeface="Arial"/>
              </a:defRPr>
            </a:pPr>
            <a:r>
              <a:rPr lang="en-US" sz="1000"/>
              <a:t>• Stay calm and maintain a non-threatening posture and tone of voice.</a:t>
            </a:r>
          </a:p>
          <a:p>
            <a:pPr>
              <a:lnSpc>
                <a:spcPct val="90000"/>
              </a:lnSpc>
              <a:defRPr sz="1800">
                <a:latin typeface="Arial"/>
              </a:defRPr>
            </a:pPr>
            <a:endParaRPr lang="en-US" sz="1000"/>
          </a:p>
          <a:p>
            <a:pPr>
              <a:lnSpc>
                <a:spcPct val="90000"/>
              </a:lnSpc>
              <a:defRPr sz="1800">
                <a:latin typeface="Arial"/>
              </a:defRPr>
            </a:pPr>
            <a:r>
              <a:rPr lang="en-US" sz="1000"/>
              <a:t>• Listen without interrupting and acknowledge the client’s feelings.</a:t>
            </a:r>
          </a:p>
          <a:p>
            <a:pPr>
              <a:lnSpc>
                <a:spcPct val="90000"/>
              </a:lnSpc>
              <a:defRPr sz="1800">
                <a:latin typeface="Arial"/>
              </a:defRPr>
            </a:pPr>
            <a:endParaRPr lang="en-US" sz="1000"/>
          </a:p>
          <a:p>
            <a:pPr>
              <a:lnSpc>
                <a:spcPct val="90000"/>
              </a:lnSpc>
              <a:defRPr sz="1800">
                <a:latin typeface="Arial"/>
              </a:defRPr>
            </a:pPr>
            <a:r>
              <a:rPr lang="en-US" sz="1000"/>
              <a:t>• Avoid arguing, correcting, or escalating the situation further.</a:t>
            </a:r>
          </a:p>
          <a:p>
            <a:pPr>
              <a:lnSpc>
                <a:spcPct val="90000"/>
              </a:lnSpc>
              <a:defRPr sz="1800">
                <a:latin typeface="Arial"/>
              </a:defRPr>
            </a:pPr>
            <a:endParaRPr lang="en-US" sz="1000"/>
          </a:p>
          <a:p>
            <a:pPr>
              <a:lnSpc>
                <a:spcPct val="90000"/>
              </a:lnSpc>
              <a:defRPr sz="1800">
                <a:latin typeface="Arial"/>
              </a:defRPr>
            </a:pPr>
            <a:r>
              <a:rPr lang="en-US" sz="1000"/>
              <a:t>• Use simple, clear language and speak slowly.</a:t>
            </a:r>
          </a:p>
          <a:p>
            <a:pPr>
              <a:lnSpc>
                <a:spcPct val="90000"/>
              </a:lnSpc>
              <a:defRPr sz="1800">
                <a:latin typeface="Arial"/>
              </a:defRPr>
            </a:pPr>
            <a:endParaRPr lang="en-US" sz="1000"/>
          </a:p>
          <a:p>
            <a:pPr>
              <a:lnSpc>
                <a:spcPct val="90000"/>
              </a:lnSpc>
              <a:defRPr sz="1800">
                <a:latin typeface="Arial"/>
              </a:defRPr>
            </a:pPr>
            <a:r>
              <a:rPr lang="en-US" sz="1000"/>
              <a:t>• Give the client space and time to calm down—avoid crowding or pressuring them.</a:t>
            </a:r>
          </a:p>
          <a:p>
            <a:pPr>
              <a:lnSpc>
                <a:spcPct val="90000"/>
              </a:lnSpc>
              <a:defRPr sz="1800">
                <a:latin typeface="Arial"/>
              </a:defRPr>
            </a:pPr>
            <a:endParaRPr lang="en-US" sz="1000"/>
          </a:p>
          <a:p>
            <a:pPr>
              <a:lnSpc>
                <a:spcPct val="90000"/>
              </a:lnSpc>
              <a:defRPr sz="1800">
                <a:latin typeface="Arial"/>
              </a:defRPr>
            </a:pPr>
            <a:r>
              <a:rPr lang="en-US" sz="1000"/>
              <a:t>• Offer choices to help the client feel in control (e.g., “Would you like water or tea?”).</a:t>
            </a:r>
          </a:p>
          <a:p>
            <a:pPr>
              <a:lnSpc>
                <a:spcPct val="90000"/>
              </a:lnSpc>
              <a:defRPr sz="1800">
                <a:latin typeface="Arial"/>
              </a:defRPr>
            </a:pPr>
            <a:endParaRPr lang="en-US" sz="1000"/>
          </a:p>
          <a:p>
            <a:pPr>
              <a:lnSpc>
                <a:spcPct val="90000"/>
              </a:lnSpc>
              <a:defRPr sz="1800">
                <a:latin typeface="Arial"/>
              </a:defRPr>
            </a:pPr>
            <a:r>
              <a:rPr lang="en-US" sz="1000"/>
              <a:t>• Redirect attention with a calm suggestion or change in topic if possible.</a:t>
            </a:r>
          </a:p>
          <a:p>
            <a:pPr>
              <a:lnSpc>
                <a:spcPct val="90000"/>
              </a:lnSpc>
              <a:defRPr sz="1800">
                <a:latin typeface="Arial"/>
              </a:defRPr>
            </a:pPr>
            <a:endParaRPr lang="en-US" sz="1000"/>
          </a:p>
          <a:p>
            <a:pPr>
              <a:lnSpc>
                <a:spcPct val="90000"/>
              </a:lnSpc>
              <a:defRPr sz="1800">
                <a:latin typeface="Arial"/>
              </a:defRPr>
            </a:pPr>
            <a:r>
              <a:rPr lang="en-US" sz="1000"/>
              <a:t>• Do not take aggressive words or behaviors personally.</a:t>
            </a:r>
          </a:p>
          <a:p>
            <a:pPr>
              <a:lnSpc>
                <a:spcPct val="90000"/>
              </a:lnSpc>
              <a:defRPr sz="1800">
                <a:latin typeface="Arial"/>
              </a:defRPr>
            </a:pPr>
            <a:endParaRPr lang="en-US" sz="1000"/>
          </a:p>
          <a:p>
            <a:pPr>
              <a:lnSpc>
                <a:spcPct val="90000"/>
              </a:lnSpc>
              <a:defRPr sz="1800">
                <a:latin typeface="Arial"/>
              </a:defRPr>
            </a:pPr>
            <a:r>
              <a:rPr lang="en-US" sz="1000"/>
              <a:t>• Remove yourself from the situation if safety is at risk and notify your supervisor immediately.</a:t>
            </a:r>
          </a:p>
          <a:p>
            <a:pPr>
              <a:lnSpc>
                <a:spcPct val="90000"/>
              </a:lnSpc>
              <a:defRPr sz="1800">
                <a:latin typeface="Arial"/>
              </a:defRPr>
            </a:pPr>
            <a:endParaRPr lang="en-US" sz="1000"/>
          </a:p>
          <a:p>
            <a:pPr>
              <a:lnSpc>
                <a:spcPct val="90000"/>
              </a:lnSpc>
              <a:defRPr sz="1800">
                <a:latin typeface="Arial"/>
              </a:defRPr>
            </a:pPr>
            <a:r>
              <a:rPr lang="en-US" sz="1000"/>
              <a:t>• Document the incident and actions taken according to agency policy.</a:t>
            </a:r>
          </a:p>
          <a:p>
            <a:pPr>
              <a:lnSpc>
                <a:spcPct val="90000"/>
              </a:lnSpc>
              <a:spcAft>
                <a:spcPts val="1000"/>
              </a:spcAft>
              <a:defRPr sz="2000">
                <a:solidFill>
                  <a:srgbClr val="0066CC"/>
                </a:solidFill>
                <a:latin typeface="Arial"/>
              </a:defRPr>
            </a:pPr>
            <a:endParaRPr lang="en-US" sz="10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9143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person and a nurse&#10;&#10;AI-generated content may be incorrect.">
            <a:extLst>
              <a:ext uri="{FF2B5EF4-FFF2-40B4-BE49-F238E27FC236}">
                <a16:creationId xmlns:a16="http://schemas.microsoft.com/office/drawing/2014/main" id="{5C6433BA-CE8F-9A83-8504-C2AE2A07D89A}"/>
              </a:ext>
            </a:extLst>
          </p:cNvPr>
          <p:cNvPicPr>
            <a:picLocks noChangeAspect="1"/>
          </p:cNvPicPr>
          <p:nvPr/>
        </p:nvPicPr>
        <p:blipFill>
          <a:blip r:embed="rId3">
            <a:alphaModFix amt="55000"/>
            <a:extLst>
              <a:ext uri="{837473B0-CC2E-450A-ABE3-18F120FF3D39}">
                <a1611:picAttrSrcUrl xmlns:a1611="http://schemas.microsoft.com/office/drawing/2016/11/main" r:id="rId4"/>
              </a:ext>
            </a:extLst>
          </a:blip>
          <a:srcRect l="2749" r="8677" b="-3"/>
          <a:stretch>
            <a:fillRect/>
          </a:stretch>
        </p:blipFill>
        <p:spPr>
          <a:xfrm>
            <a:off x="20" y="-9107"/>
            <a:ext cx="9143980" cy="6858000"/>
          </a:xfrm>
          <a:prstGeom prst="rect">
            <a:avLst/>
          </a:prstGeom>
        </p:spPr>
      </p:pic>
      <p:sp>
        <p:nvSpPr>
          <p:cNvPr id="2" name="Title 1"/>
          <p:cNvSpPr>
            <a:spLocks noGrp="1"/>
          </p:cNvSpPr>
          <p:nvPr>
            <p:ph type="title"/>
          </p:nvPr>
        </p:nvSpPr>
        <p:spPr>
          <a:xfrm>
            <a:off x="515125" y="591344"/>
            <a:ext cx="2400300" cy="5585619"/>
          </a:xfrm>
        </p:spPr>
        <p:txBody>
          <a:bodyPr>
            <a:normAutofit/>
          </a:bodyPr>
          <a:lstStyle/>
          <a:p>
            <a:pPr>
              <a:defRPr sz="3600" b="1">
                <a:solidFill>
                  <a:srgbClr val="00468C"/>
                </a:solidFill>
              </a:defRPr>
            </a:pPr>
            <a:r>
              <a:rPr lang="en-US" sz="3600">
                <a:solidFill>
                  <a:srgbClr val="FFFFFF"/>
                </a:solidFill>
              </a:rPr>
              <a:t>Client Rights</a:t>
            </a:r>
          </a:p>
        </p:txBody>
      </p:sp>
      <p:sp>
        <p:nvSpPr>
          <p:cNvPr id="15" name="Arc 14">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3335481" y="591344"/>
            <a:ext cx="5179868" cy="5585619"/>
          </a:xfrm>
        </p:spPr>
        <p:txBody>
          <a:bodyPr anchor="ctr">
            <a:normAutofit/>
          </a:bodyPr>
          <a:lstStyle/>
          <a:p>
            <a:pPr>
              <a:lnSpc>
                <a:spcPct val="90000"/>
              </a:lnSpc>
              <a:defRPr sz="1800">
                <a:latin typeface="Arial"/>
              </a:defRPr>
            </a:pPr>
            <a:r>
              <a:rPr lang="en-US" sz="1300">
                <a:solidFill>
                  <a:srgbClr val="FFFFFF"/>
                </a:solidFill>
              </a:rPr>
              <a:t>• Clients have the right to be treated with dignity, compassion, and respect at all times.</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Clients have the right to receive care that is free from abuse, neglect, or exploitation.</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Clients have the right to participate in decisions about their care and services.</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Clients have the right to privacy and confidentiality regarding personal and health information.</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Clients have the right to voice complaints without fear of retaliation.</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Clients have the right to be informed about their care plan and any changes to it.</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Clients have the right to refuse treatment or services they do not want.</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Clients have the right to know the names and roles of their care providers.</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It is your responsibility to protect and advocate for these rights in every visit.</a:t>
            </a:r>
          </a:p>
          <a:p>
            <a:pPr>
              <a:lnSpc>
                <a:spcPct val="90000"/>
              </a:lnSpc>
            </a:pPr>
            <a:endParaRPr lang="en-US" sz="1300">
              <a:solidFill>
                <a:srgbClr val="FFFFFF"/>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88558" y="588559"/>
            <a:ext cx="6858000" cy="5680880"/>
          </a:xfrm>
          <a:prstGeom prst="rect">
            <a:avLst/>
          </a:prstGeom>
          <a:ln>
            <a:noFill/>
          </a:ln>
          <a:effectLst>
            <a:outerShdw blurRad="457200" dist="63500" sx="99000" sy="99000" algn="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92883" y="5546162"/>
            <a:ext cx="4996277" cy="953611"/>
          </a:xfrm>
        </p:spPr>
        <p:txBody>
          <a:bodyPr anchor="ctr">
            <a:normAutofit/>
          </a:bodyPr>
          <a:lstStyle/>
          <a:p>
            <a:pPr>
              <a:defRPr sz="3600" b="1">
                <a:solidFill>
                  <a:srgbClr val="00468C"/>
                </a:solidFill>
              </a:defRPr>
            </a:pPr>
            <a:r>
              <a:rPr lang="en-US" sz="3500"/>
              <a:t>Client Responsibilities</a:t>
            </a:r>
          </a:p>
        </p:txBody>
      </p:sp>
      <p:pic>
        <p:nvPicPr>
          <p:cNvPr id="13" name="Picture 12">
            <a:extLst>
              <a:ext uri="{FF2B5EF4-FFF2-40B4-BE49-F238E27FC236}">
                <a16:creationId xmlns:a16="http://schemas.microsoft.com/office/drawing/2014/main" id="{ABB151D2-B3FB-1DAF-04E9-DF1BF1FAB487}"/>
              </a:ext>
            </a:extLst>
          </p:cNvPr>
          <p:cNvPicPr>
            <a:picLocks noChangeAspect="1"/>
          </p:cNvPicPr>
          <p:nvPr/>
        </p:nvPicPr>
        <p:blipFill>
          <a:blip r:embed="rId3">
            <a:extLst>
              <a:ext uri="{837473B0-CC2E-450A-ABE3-18F120FF3D39}">
                <a1611:picAttrSrcUrl xmlns:a1611="http://schemas.microsoft.com/office/drawing/2016/11/main" r:id="rId4"/>
              </a:ext>
            </a:extLst>
          </a:blip>
          <a:srcRect l="13243" r="13018" b="2"/>
          <a:stretch>
            <a:fillRect/>
          </a:stretch>
        </p:blipFill>
        <p:spPr>
          <a:xfrm>
            <a:off x="20" y="-1"/>
            <a:ext cx="5680861" cy="5161587"/>
          </a:xfrm>
          <a:prstGeom prst="rect">
            <a:avLst/>
          </a:prstGeom>
        </p:spPr>
      </p:pic>
      <p:sp>
        <p:nvSpPr>
          <p:cNvPr id="3" name="Content Placeholder 2"/>
          <p:cNvSpPr>
            <a:spLocks noGrp="1"/>
          </p:cNvSpPr>
          <p:nvPr>
            <p:ph idx="1"/>
          </p:nvPr>
        </p:nvSpPr>
        <p:spPr>
          <a:xfrm>
            <a:off x="6255048" y="289367"/>
            <a:ext cx="2358392" cy="5928609"/>
          </a:xfrm>
        </p:spPr>
        <p:txBody>
          <a:bodyPr anchor="ctr">
            <a:normAutofit/>
          </a:bodyPr>
          <a:lstStyle/>
          <a:p>
            <a:pPr>
              <a:lnSpc>
                <a:spcPct val="90000"/>
              </a:lnSpc>
              <a:defRPr sz="1800">
                <a:latin typeface="Arial"/>
              </a:defRPr>
            </a:pPr>
            <a:r>
              <a:rPr lang="en-US" sz="1050" dirty="0"/>
              <a:t>• Provide accurate and complete health information to the care team.</a:t>
            </a:r>
          </a:p>
          <a:p>
            <a:pPr>
              <a:lnSpc>
                <a:spcPct val="90000"/>
              </a:lnSpc>
              <a:defRPr sz="1800">
                <a:latin typeface="Arial"/>
              </a:defRPr>
            </a:pPr>
            <a:endParaRPr lang="en-US" sz="1050" dirty="0"/>
          </a:p>
          <a:p>
            <a:pPr>
              <a:lnSpc>
                <a:spcPct val="90000"/>
              </a:lnSpc>
              <a:defRPr sz="1800">
                <a:latin typeface="Arial"/>
              </a:defRPr>
            </a:pPr>
            <a:r>
              <a:rPr lang="en-US" sz="1050" dirty="0"/>
              <a:t>• Follow the agreed-upon care plan and instructions provided by caregivers.</a:t>
            </a:r>
          </a:p>
          <a:p>
            <a:pPr>
              <a:lnSpc>
                <a:spcPct val="90000"/>
              </a:lnSpc>
              <a:defRPr sz="1800">
                <a:latin typeface="Arial"/>
              </a:defRPr>
            </a:pPr>
            <a:endParaRPr lang="en-US" sz="1050" dirty="0"/>
          </a:p>
          <a:p>
            <a:pPr>
              <a:lnSpc>
                <a:spcPct val="90000"/>
              </a:lnSpc>
              <a:defRPr sz="1800">
                <a:latin typeface="Arial"/>
              </a:defRPr>
            </a:pPr>
            <a:r>
              <a:rPr lang="en-US" sz="1050" dirty="0"/>
              <a:t>• Treat caregivers and staff with respect and courtesy.</a:t>
            </a:r>
          </a:p>
          <a:p>
            <a:pPr>
              <a:lnSpc>
                <a:spcPct val="90000"/>
              </a:lnSpc>
              <a:defRPr sz="1800">
                <a:latin typeface="Arial"/>
              </a:defRPr>
            </a:pPr>
            <a:endParaRPr lang="en-US" sz="1050" dirty="0"/>
          </a:p>
          <a:p>
            <a:pPr>
              <a:lnSpc>
                <a:spcPct val="90000"/>
              </a:lnSpc>
              <a:defRPr sz="1800">
                <a:latin typeface="Arial"/>
              </a:defRPr>
            </a:pPr>
            <a:r>
              <a:rPr lang="en-US" sz="1050" dirty="0"/>
              <a:t>• Notify the agency promptly of any schedule changes or cancellations.</a:t>
            </a:r>
          </a:p>
          <a:p>
            <a:pPr>
              <a:lnSpc>
                <a:spcPct val="90000"/>
              </a:lnSpc>
              <a:defRPr sz="1800">
                <a:latin typeface="Arial"/>
              </a:defRPr>
            </a:pPr>
            <a:endParaRPr lang="en-US" sz="1050" dirty="0"/>
          </a:p>
          <a:p>
            <a:pPr>
              <a:lnSpc>
                <a:spcPct val="90000"/>
              </a:lnSpc>
              <a:defRPr sz="1800">
                <a:latin typeface="Arial"/>
              </a:defRPr>
            </a:pPr>
            <a:r>
              <a:rPr lang="en-US" sz="1050" dirty="0"/>
              <a:t>• Maintain a safe and clean environment for care to be provided.</a:t>
            </a:r>
          </a:p>
          <a:p>
            <a:pPr>
              <a:lnSpc>
                <a:spcPct val="90000"/>
              </a:lnSpc>
              <a:defRPr sz="1800">
                <a:latin typeface="Arial"/>
              </a:defRPr>
            </a:pPr>
            <a:endParaRPr lang="en-US" sz="1050" dirty="0"/>
          </a:p>
          <a:p>
            <a:pPr>
              <a:lnSpc>
                <a:spcPct val="90000"/>
              </a:lnSpc>
              <a:defRPr sz="1800">
                <a:latin typeface="Arial"/>
              </a:defRPr>
            </a:pPr>
            <a:r>
              <a:rPr lang="en-US" sz="1050" dirty="0"/>
              <a:t>• Secure pets and minimize household distractions during visits.</a:t>
            </a:r>
          </a:p>
          <a:p>
            <a:pPr>
              <a:lnSpc>
                <a:spcPct val="90000"/>
              </a:lnSpc>
              <a:defRPr sz="1800">
                <a:latin typeface="Arial"/>
              </a:defRPr>
            </a:pPr>
            <a:endParaRPr lang="en-US" sz="1050" dirty="0"/>
          </a:p>
          <a:p>
            <a:pPr>
              <a:lnSpc>
                <a:spcPct val="90000"/>
              </a:lnSpc>
              <a:defRPr sz="1800">
                <a:latin typeface="Arial"/>
              </a:defRPr>
            </a:pPr>
            <a:r>
              <a:rPr lang="en-US" sz="1050" dirty="0"/>
              <a:t>• Ask questions if instructions or care procedures are unclear.</a:t>
            </a:r>
          </a:p>
          <a:p>
            <a:pPr>
              <a:lnSpc>
                <a:spcPct val="90000"/>
              </a:lnSpc>
              <a:defRPr sz="1800">
                <a:latin typeface="Arial"/>
              </a:defRPr>
            </a:pPr>
            <a:endParaRPr lang="en-US" sz="1050" dirty="0"/>
          </a:p>
          <a:p>
            <a:pPr>
              <a:lnSpc>
                <a:spcPct val="90000"/>
              </a:lnSpc>
              <a:defRPr sz="1800">
                <a:latin typeface="Arial"/>
              </a:defRPr>
            </a:pPr>
            <a:r>
              <a:rPr lang="en-US" sz="1050" dirty="0"/>
              <a:t>• Inform the agency of any dissatisfaction or concerns with care services.</a:t>
            </a:r>
          </a:p>
          <a:p>
            <a:pPr>
              <a:lnSpc>
                <a:spcPct val="90000"/>
              </a:lnSpc>
              <a:defRPr sz="1800">
                <a:latin typeface="Arial"/>
              </a:defRPr>
            </a:pPr>
            <a:endParaRPr lang="en-US" sz="1050" dirty="0"/>
          </a:p>
          <a:p>
            <a:pPr>
              <a:lnSpc>
                <a:spcPct val="90000"/>
              </a:lnSpc>
              <a:defRPr sz="1800">
                <a:latin typeface="Arial"/>
              </a:defRPr>
            </a:pPr>
            <a:r>
              <a:rPr lang="en-US" sz="1050" dirty="0"/>
              <a:t>• Participate actively in care decisions and goal setting.</a:t>
            </a:r>
          </a:p>
          <a:p>
            <a:pPr>
              <a:lnSpc>
                <a:spcPct val="90000"/>
              </a:lnSpc>
            </a:pPr>
            <a:endParaRPr lang="en-US" sz="9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person's legs standing on a road with yellow text">
            <a:extLst>
              <a:ext uri="{FF2B5EF4-FFF2-40B4-BE49-F238E27FC236}">
                <a16:creationId xmlns:a16="http://schemas.microsoft.com/office/drawing/2014/main" id="{564598E9-5650-5C8A-982F-8296CF3A22F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226916" y="3953496"/>
            <a:ext cx="3382874" cy="1679187"/>
          </a:xfrm>
          <a:prstGeom prst="rect">
            <a:avLst/>
          </a:prstGeom>
        </p:spPr>
      </p:pic>
      <p:grpSp>
        <p:nvGrpSpPr>
          <p:cNvPr id="15" name="Group 14">
            <a:extLst>
              <a:ext uri="{FF2B5EF4-FFF2-40B4-BE49-F238E27FC236}">
                <a16:creationId xmlns:a16="http://schemas.microsoft.com/office/drawing/2014/main" id="{134CC3FF-7AA4-46F4-8B24-2F9383D86D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9133" y="805742"/>
            <a:ext cx="2735827" cy="3193211"/>
            <a:chOff x="1674895" y="1345036"/>
            <a:chExt cx="5428610" cy="4210939"/>
          </a:xfrm>
        </p:grpSpPr>
        <p:sp>
          <p:nvSpPr>
            <p:cNvPr id="16" name="Rectangle 15">
              <a:extLst>
                <a:ext uri="{FF2B5EF4-FFF2-40B4-BE49-F238E27FC236}">
                  <a16:creationId xmlns:a16="http://schemas.microsoft.com/office/drawing/2014/main" id="{275E42E8-8B96-4FF0-9DCC-7E2084C0FD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895" y="1345036"/>
              <a:ext cx="5428610" cy="4210939"/>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8FEA8A4-ED0E-429C-884B-1599153B8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895" y="1345036"/>
              <a:ext cx="5428610" cy="4210939"/>
            </a:xfrm>
            <a:prstGeom prst="rect">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a:extLst>
              <a:ext uri="{FF2B5EF4-FFF2-40B4-BE49-F238E27FC236}">
                <a16:creationId xmlns:a16="http://schemas.microsoft.com/office/drawing/2014/main" id="{CAEBFCD5-5356-4326-8D39-8235A46CD7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1486" y="685805"/>
            <a:ext cx="2718710" cy="3193211"/>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55438" y="859808"/>
            <a:ext cx="2657397" cy="2878986"/>
          </a:xfrm>
        </p:spPr>
        <p:txBody>
          <a:bodyPr>
            <a:normAutofit/>
          </a:bodyPr>
          <a:lstStyle/>
          <a:p>
            <a:pPr>
              <a:defRPr sz="3600" b="1">
                <a:solidFill>
                  <a:srgbClr val="00468C"/>
                </a:solidFill>
              </a:defRPr>
            </a:pPr>
            <a:r>
              <a:rPr lang="en-US" sz="2800">
                <a:solidFill>
                  <a:schemeClr val="bg1"/>
                </a:solidFill>
              </a:rPr>
              <a:t>Boundaries &amp; Professionalism</a:t>
            </a:r>
          </a:p>
        </p:txBody>
      </p:sp>
      <p:grpSp>
        <p:nvGrpSpPr>
          <p:cNvPr id="21" name="Graphic 4">
            <a:extLst>
              <a:ext uri="{FF2B5EF4-FFF2-40B4-BE49-F238E27FC236}">
                <a16:creationId xmlns:a16="http://schemas.microsoft.com/office/drawing/2014/main" id="{5F2AA49C-5AC0-41C7-BFAF-74B8D8293C8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516806" y="2335801"/>
            <a:ext cx="637026" cy="849366"/>
            <a:chOff x="5829300" y="3162300"/>
            <a:chExt cx="532256" cy="532257"/>
          </a:xfrm>
          <a:solidFill>
            <a:srgbClr val="FFFFFF"/>
          </a:solidFill>
        </p:grpSpPr>
        <p:sp>
          <p:nvSpPr>
            <p:cNvPr id="22" name="Freeform: Shape 21">
              <a:extLst>
                <a:ext uri="{FF2B5EF4-FFF2-40B4-BE49-F238E27FC236}">
                  <a16:creationId xmlns:a16="http://schemas.microsoft.com/office/drawing/2014/main" id="{88A750A0-64B5-41B2-B525-A914EB40B3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216C77-85C1-4BDC-87A8-7E75933205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71AED48-754E-41AC-9ECC-DB25976447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48005417-D297-404F-82A5-8C4393E85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7F942D6-2D0C-4894-81F0-6F81714BA4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4FAD802E-9670-4B80-876B-3FF64D29A1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38AF437-0BFB-40E4-ADA0-5749919AAC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8BC9C3D-CBBE-4D29-9DAC-98B3CAF397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7016629-22ED-494E-9205-594895DA95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BFF3CC1E-0ED4-4599-9B4E-F057769B96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65A4B3A-F9A7-4FA6-A7F3-EA08E0BA15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83B6A14-A56D-4B95-8395-89CF53A09B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9F0868B-B193-43B6-BB1E-1FF72993EA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a:p>
          </p:txBody>
        </p:sp>
      </p:grpSp>
      <p:grpSp>
        <p:nvGrpSpPr>
          <p:cNvPr id="36" name="Graphic 4">
            <a:extLst>
              <a:ext uri="{FF2B5EF4-FFF2-40B4-BE49-F238E27FC236}">
                <a16:creationId xmlns:a16="http://schemas.microsoft.com/office/drawing/2014/main" id="{BB32367D-C4F2-49D5-A586-298C7CA821B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516806" y="2335801"/>
            <a:ext cx="637026" cy="849366"/>
            <a:chOff x="5829300" y="3162300"/>
            <a:chExt cx="532256" cy="532257"/>
          </a:xfrm>
          <a:solidFill>
            <a:schemeClr val="bg1"/>
          </a:solidFill>
        </p:grpSpPr>
        <p:sp>
          <p:nvSpPr>
            <p:cNvPr id="37" name="Freeform: Shape 36">
              <a:extLst>
                <a:ext uri="{FF2B5EF4-FFF2-40B4-BE49-F238E27FC236}">
                  <a16:creationId xmlns:a16="http://schemas.microsoft.com/office/drawing/2014/main" id="{E1FF7EE7-ACA2-4BFF-BA75-7FAE93FBB6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647462E-B5E8-4F02-A1E4-BD0380A224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412CE109-6153-414A-B2D6-C4F9C6FA2E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DAF530F5-D68D-4BC8-8984-F1A8B5DEB6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EB69747-F9DD-4B80-B488-D5565D0BC6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73AFB787-B8A4-4269-9DA9-FF4A660303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E682D93-25A6-4D91-9A81-3F247BBEE3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D5F48B5-53B4-4DA8-B929-6AFF506589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8CA195A3-2A74-4D13-A1B8-24765E26B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B98F1918-C39D-4713-AB21-685A944355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33592273-DEE6-42E1-B824-11D5443323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12D6F82B-B619-4D8B-85AE-0E57103BA0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6246C574-90D4-412B-9444-203F7C83CD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a:p>
          </p:txBody>
        </p:sp>
      </p:grpSp>
      <p:sp>
        <p:nvSpPr>
          <p:cNvPr id="3" name="Content Placeholder 2"/>
          <p:cNvSpPr>
            <a:spLocks noGrp="1"/>
          </p:cNvSpPr>
          <p:nvPr>
            <p:ph idx="1"/>
          </p:nvPr>
        </p:nvSpPr>
        <p:spPr>
          <a:xfrm>
            <a:off x="4857952" y="685805"/>
            <a:ext cx="3731078" cy="5534019"/>
          </a:xfrm>
        </p:spPr>
        <p:txBody>
          <a:bodyPr>
            <a:normAutofit/>
          </a:bodyPr>
          <a:lstStyle/>
          <a:p>
            <a:pPr>
              <a:lnSpc>
                <a:spcPct val="90000"/>
              </a:lnSpc>
              <a:defRPr sz="1800">
                <a:latin typeface="Arial"/>
              </a:defRPr>
            </a:pPr>
            <a:r>
              <a:rPr lang="en-US" sz="1200" dirty="0">
                <a:solidFill>
                  <a:schemeClr val="bg1"/>
                </a:solidFill>
              </a:rPr>
              <a:t>• Maintain a friendly but professional relationship with all clients and their families.</a:t>
            </a:r>
          </a:p>
          <a:p>
            <a:pPr>
              <a:lnSpc>
                <a:spcPct val="90000"/>
              </a:lnSpc>
              <a:defRPr sz="1800">
                <a:latin typeface="Arial"/>
              </a:defRPr>
            </a:pPr>
            <a:endParaRPr lang="en-US" sz="1200" dirty="0">
              <a:solidFill>
                <a:schemeClr val="bg1"/>
              </a:solidFill>
            </a:endParaRPr>
          </a:p>
          <a:p>
            <a:pPr>
              <a:lnSpc>
                <a:spcPct val="90000"/>
              </a:lnSpc>
              <a:defRPr sz="1800">
                <a:latin typeface="Arial"/>
              </a:defRPr>
            </a:pPr>
            <a:r>
              <a:rPr lang="en-US" sz="1200" dirty="0">
                <a:solidFill>
                  <a:schemeClr val="bg1"/>
                </a:solidFill>
              </a:rPr>
              <a:t>• Do not share personal information or engage in personal relationships with clients.</a:t>
            </a:r>
          </a:p>
          <a:p>
            <a:pPr>
              <a:lnSpc>
                <a:spcPct val="90000"/>
              </a:lnSpc>
              <a:defRPr sz="1800">
                <a:latin typeface="Arial"/>
              </a:defRPr>
            </a:pPr>
            <a:endParaRPr lang="en-US" sz="1200" dirty="0">
              <a:solidFill>
                <a:schemeClr val="bg1"/>
              </a:solidFill>
            </a:endParaRPr>
          </a:p>
          <a:p>
            <a:pPr>
              <a:lnSpc>
                <a:spcPct val="90000"/>
              </a:lnSpc>
              <a:defRPr sz="1800">
                <a:latin typeface="Arial"/>
              </a:defRPr>
            </a:pPr>
            <a:r>
              <a:rPr lang="en-US" sz="1200" dirty="0">
                <a:solidFill>
                  <a:schemeClr val="bg1"/>
                </a:solidFill>
              </a:rPr>
              <a:t>• Avoid accepting gifts, money, or tips from clients or family members.</a:t>
            </a:r>
          </a:p>
          <a:p>
            <a:pPr>
              <a:lnSpc>
                <a:spcPct val="90000"/>
              </a:lnSpc>
              <a:defRPr sz="1800">
                <a:latin typeface="Arial"/>
              </a:defRPr>
            </a:pPr>
            <a:endParaRPr lang="en-US" sz="1200" dirty="0">
              <a:solidFill>
                <a:schemeClr val="bg1"/>
              </a:solidFill>
            </a:endParaRPr>
          </a:p>
          <a:p>
            <a:pPr>
              <a:lnSpc>
                <a:spcPct val="90000"/>
              </a:lnSpc>
              <a:defRPr sz="1800">
                <a:latin typeface="Arial"/>
              </a:defRPr>
            </a:pPr>
            <a:r>
              <a:rPr lang="en-US" sz="1200" dirty="0">
                <a:solidFill>
                  <a:schemeClr val="bg1"/>
                </a:solidFill>
              </a:rPr>
              <a:t>• Only perform tasks listed in the care plan—never agree to do favors outside your role.</a:t>
            </a:r>
          </a:p>
          <a:p>
            <a:pPr>
              <a:lnSpc>
                <a:spcPct val="90000"/>
              </a:lnSpc>
              <a:defRPr sz="1800">
                <a:latin typeface="Arial"/>
              </a:defRPr>
            </a:pPr>
            <a:endParaRPr lang="en-US" sz="1200" dirty="0">
              <a:solidFill>
                <a:schemeClr val="bg1"/>
              </a:solidFill>
            </a:endParaRPr>
          </a:p>
          <a:p>
            <a:pPr>
              <a:lnSpc>
                <a:spcPct val="90000"/>
              </a:lnSpc>
              <a:defRPr sz="1800">
                <a:latin typeface="Arial"/>
              </a:defRPr>
            </a:pPr>
            <a:r>
              <a:rPr lang="en-US" sz="1200" dirty="0">
                <a:solidFill>
                  <a:schemeClr val="bg1"/>
                </a:solidFill>
              </a:rPr>
              <a:t>• Dress professionally and adhere to the agency’s appearance standards.</a:t>
            </a:r>
          </a:p>
          <a:p>
            <a:pPr>
              <a:lnSpc>
                <a:spcPct val="90000"/>
              </a:lnSpc>
              <a:defRPr sz="1800">
                <a:latin typeface="Arial"/>
              </a:defRPr>
            </a:pPr>
            <a:endParaRPr lang="en-US" sz="1200" dirty="0">
              <a:solidFill>
                <a:schemeClr val="bg1"/>
              </a:solidFill>
            </a:endParaRPr>
          </a:p>
          <a:p>
            <a:pPr>
              <a:lnSpc>
                <a:spcPct val="90000"/>
              </a:lnSpc>
              <a:defRPr sz="1800">
                <a:latin typeface="Arial"/>
              </a:defRPr>
            </a:pPr>
            <a:r>
              <a:rPr lang="en-US" sz="1200" dirty="0">
                <a:solidFill>
                  <a:schemeClr val="bg1"/>
                </a:solidFill>
              </a:rPr>
              <a:t>• Use appropriate language—never swear, argue, or gossip in the client’s home.</a:t>
            </a:r>
          </a:p>
          <a:p>
            <a:pPr>
              <a:lnSpc>
                <a:spcPct val="90000"/>
              </a:lnSpc>
              <a:defRPr sz="1800">
                <a:latin typeface="Arial"/>
              </a:defRPr>
            </a:pPr>
            <a:endParaRPr lang="en-US" sz="1200" dirty="0">
              <a:solidFill>
                <a:schemeClr val="bg1"/>
              </a:solidFill>
            </a:endParaRPr>
          </a:p>
          <a:p>
            <a:pPr>
              <a:lnSpc>
                <a:spcPct val="90000"/>
              </a:lnSpc>
              <a:defRPr sz="1800">
                <a:latin typeface="Arial"/>
              </a:defRPr>
            </a:pPr>
            <a:r>
              <a:rPr lang="en-US" sz="1200" dirty="0">
                <a:solidFill>
                  <a:schemeClr val="bg1"/>
                </a:solidFill>
              </a:rPr>
              <a:t>• Keep all communication focused on the client’s care and well-being.</a:t>
            </a:r>
          </a:p>
          <a:p>
            <a:pPr>
              <a:lnSpc>
                <a:spcPct val="90000"/>
              </a:lnSpc>
              <a:defRPr sz="1800">
                <a:latin typeface="Arial"/>
              </a:defRPr>
            </a:pPr>
            <a:endParaRPr lang="en-US" sz="1200" dirty="0">
              <a:solidFill>
                <a:schemeClr val="bg1"/>
              </a:solidFill>
            </a:endParaRPr>
          </a:p>
          <a:p>
            <a:pPr>
              <a:lnSpc>
                <a:spcPct val="90000"/>
              </a:lnSpc>
              <a:defRPr sz="1800">
                <a:latin typeface="Arial"/>
              </a:defRPr>
            </a:pPr>
            <a:r>
              <a:rPr lang="en-US" sz="1200" dirty="0">
                <a:solidFill>
                  <a:schemeClr val="bg1"/>
                </a:solidFill>
              </a:rPr>
              <a:t>• Respect the client’s privacy and cultural values at all times.</a:t>
            </a:r>
          </a:p>
          <a:p>
            <a:pPr>
              <a:lnSpc>
                <a:spcPct val="90000"/>
              </a:lnSpc>
              <a:defRPr sz="1800">
                <a:latin typeface="Arial"/>
              </a:defRPr>
            </a:pPr>
            <a:endParaRPr lang="en-US" sz="1200" dirty="0">
              <a:solidFill>
                <a:schemeClr val="bg1"/>
              </a:solidFill>
            </a:endParaRPr>
          </a:p>
          <a:p>
            <a:pPr>
              <a:lnSpc>
                <a:spcPct val="90000"/>
              </a:lnSpc>
              <a:defRPr sz="1800">
                <a:latin typeface="Arial"/>
              </a:defRPr>
            </a:pPr>
            <a:r>
              <a:rPr lang="en-US" sz="1200" dirty="0">
                <a:solidFill>
                  <a:schemeClr val="bg1"/>
                </a:solidFill>
              </a:rPr>
              <a:t>• Report any boundary concerns or ethical dilemmas to your supervisor immediately.</a:t>
            </a:r>
          </a:p>
          <a:p>
            <a:pPr>
              <a:lnSpc>
                <a:spcPct val="90000"/>
              </a:lnSpc>
            </a:pPr>
            <a:endParaRPr lang="en-US" sz="1100"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09588DA8-065E-4F6F-8EFD-43104AB2E0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a:extLst>
              <a:ext uri="{FF2B5EF4-FFF2-40B4-BE49-F238E27FC236}">
                <a16:creationId xmlns:a16="http://schemas.microsoft.com/office/drawing/2014/main" id="{C4285719-470E-454C-AF62-8323075F1F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9FE4EF-C4D8-49A0-B2FF-81D8DB7D8A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3" y="1914812"/>
            <a:ext cx="6858000" cy="3028377"/>
          </a:xfrm>
          <a:prstGeom prst="rect">
            <a:avLst/>
          </a:prstGeom>
          <a:gradFill>
            <a:gsLst>
              <a:gs pos="8000">
                <a:srgbClr val="000000"/>
              </a:gs>
              <a:gs pos="100000">
                <a:schemeClr val="accent1">
                  <a:lumMod val="7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300840D-0A0B-4512-BACA-B439D5B9C5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14" y="1924949"/>
            <a:ext cx="6857999" cy="3028379"/>
          </a:xfrm>
          <a:prstGeom prst="rect">
            <a:avLst/>
          </a:prstGeom>
          <a:gradFill>
            <a:gsLst>
              <a:gs pos="0">
                <a:srgbClr val="000000">
                  <a:alpha val="0"/>
                </a:srgbClr>
              </a:gs>
              <a:gs pos="99000">
                <a:schemeClr val="accent1">
                  <a:alpha val="46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2B78728-A580-49A7-84F9-6EF6F583A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263195" y="4092815"/>
            <a:ext cx="2501979" cy="3028381"/>
          </a:xfrm>
          <a:prstGeom prst="rect">
            <a:avLst/>
          </a:prstGeom>
          <a:gradFill>
            <a:gsLst>
              <a:gs pos="2000">
                <a:schemeClr val="accent1">
                  <a:alpha val="29000"/>
                </a:schemeClr>
              </a:gs>
              <a:gs pos="100000">
                <a:srgbClr val="000000">
                  <a:alpha val="30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38FAA1A1-D861-433F-88FA-1E9D6FD31D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0635413">
            <a:off x="-376302" y="969718"/>
            <a:ext cx="2925267" cy="4178958"/>
          </a:xfrm>
          <a:custGeom>
            <a:avLst/>
            <a:gdLst>
              <a:gd name="connsiteX0" fmla="*/ 2432225 w 3900357"/>
              <a:gd name="connsiteY0" fmla="*/ 93939 h 4178958"/>
              <a:gd name="connsiteX1" fmla="*/ 3900357 w 3900357"/>
              <a:gd name="connsiteY1" fmla="*/ 2089479 h 4178958"/>
              <a:gd name="connsiteX2" fmla="*/ 1810878 w 3900357"/>
              <a:gd name="connsiteY2" fmla="*/ 4178958 h 4178958"/>
              <a:gd name="connsiteX3" fmla="*/ 78249 w 3900357"/>
              <a:gd name="connsiteY3" fmla="*/ 3257727 h 4178958"/>
              <a:gd name="connsiteX4" fmla="*/ 0 w 3900357"/>
              <a:gd name="connsiteY4" fmla="*/ 3128923 h 4178958"/>
              <a:gd name="connsiteX5" fmla="*/ 831324 w 3900357"/>
              <a:gd name="connsiteY5" fmla="*/ 244281 h 4178958"/>
              <a:gd name="connsiteX6" fmla="*/ 997559 w 3900357"/>
              <a:gd name="connsiteY6" fmla="*/ 164202 h 4178958"/>
              <a:gd name="connsiteX7" fmla="*/ 1810878 w 3900357"/>
              <a:gd name="connsiteY7" fmla="*/ 0 h 4178958"/>
              <a:gd name="connsiteX8" fmla="*/ 2432225 w 3900357"/>
              <a:gd name="connsiteY8" fmla="*/ 93939 h 4178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0357" h="4178958">
                <a:moveTo>
                  <a:pt x="2432225" y="93939"/>
                </a:moveTo>
                <a:cubicBezTo>
                  <a:pt x="3282786" y="358491"/>
                  <a:pt x="3900357" y="1151865"/>
                  <a:pt x="3900357" y="2089479"/>
                </a:cubicBezTo>
                <a:cubicBezTo>
                  <a:pt x="3900357" y="3243466"/>
                  <a:pt x="2964865" y="4178958"/>
                  <a:pt x="1810878" y="4178958"/>
                </a:cubicBezTo>
                <a:cubicBezTo>
                  <a:pt x="1089636" y="4178958"/>
                  <a:pt x="453744" y="3813531"/>
                  <a:pt x="78249" y="3257727"/>
                </a:cubicBezTo>
                <a:lnTo>
                  <a:pt x="0" y="3128923"/>
                </a:lnTo>
                <a:lnTo>
                  <a:pt x="831324" y="244281"/>
                </a:lnTo>
                <a:lnTo>
                  <a:pt x="997559" y="164202"/>
                </a:lnTo>
                <a:cubicBezTo>
                  <a:pt x="1247540" y="58468"/>
                  <a:pt x="1522381" y="0"/>
                  <a:pt x="1810878" y="0"/>
                </a:cubicBezTo>
                <a:cubicBezTo>
                  <a:pt x="2027251" y="0"/>
                  <a:pt x="2235942" y="32888"/>
                  <a:pt x="2432225" y="93939"/>
                </a:cubicBezTo>
                <a:close/>
              </a:path>
            </a:pathLst>
          </a:custGeom>
          <a:gradFill>
            <a:gsLst>
              <a:gs pos="29000">
                <a:srgbClr val="000000">
                  <a:alpha val="0"/>
                </a:srgbClr>
              </a:gs>
              <a:gs pos="100000">
                <a:schemeClr val="accent1">
                  <a:alpha val="43000"/>
                </a:schemeClr>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Rectangle 19">
            <a:extLst>
              <a:ext uri="{FF2B5EF4-FFF2-40B4-BE49-F238E27FC236}">
                <a16:creationId xmlns:a16="http://schemas.microsoft.com/office/drawing/2014/main" id="{8D71EDA1-87BF-4D5D-AB79-F346FD192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14820" y="1904672"/>
            <a:ext cx="6858003" cy="3028376"/>
          </a:xfrm>
          <a:prstGeom prst="rect">
            <a:avLst/>
          </a:prstGeom>
          <a:gradFill>
            <a:gsLst>
              <a:gs pos="0">
                <a:srgbClr val="000000">
                  <a:alpha val="0"/>
                </a:srgbClr>
              </a:gs>
              <a:gs pos="99000">
                <a:schemeClr val="accent1">
                  <a:lumMod val="60000"/>
                  <a:lumOff val="40000"/>
                  <a:alpha val="11000"/>
                </a:schemeClr>
              </a:gs>
            </a:gsLst>
            <a:lin ang="7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0041" y="586855"/>
            <a:ext cx="2401025" cy="3387497"/>
          </a:xfrm>
        </p:spPr>
        <p:txBody>
          <a:bodyPr anchor="b">
            <a:normAutofit/>
          </a:bodyPr>
          <a:lstStyle/>
          <a:p>
            <a:pPr algn="r">
              <a:defRPr sz="3600" b="1">
                <a:solidFill>
                  <a:srgbClr val="00468C"/>
                </a:solidFill>
              </a:defRPr>
            </a:pPr>
            <a:r>
              <a:rPr lang="en-US" sz="3500">
                <a:solidFill>
                  <a:srgbClr val="FFFFFF"/>
                </a:solidFill>
              </a:rPr>
              <a:t>Employee Appearance</a:t>
            </a:r>
          </a:p>
        </p:txBody>
      </p:sp>
      <p:sp>
        <p:nvSpPr>
          <p:cNvPr id="3" name="Content Placeholder 2"/>
          <p:cNvSpPr>
            <a:spLocks noGrp="1"/>
          </p:cNvSpPr>
          <p:nvPr>
            <p:ph idx="1"/>
          </p:nvPr>
        </p:nvSpPr>
        <p:spPr>
          <a:xfrm>
            <a:off x="3607694" y="649480"/>
            <a:ext cx="4916510" cy="5546047"/>
          </a:xfrm>
        </p:spPr>
        <p:txBody>
          <a:bodyPr anchor="ctr">
            <a:normAutofit/>
          </a:bodyPr>
          <a:lstStyle/>
          <a:p>
            <a:pPr>
              <a:lnSpc>
                <a:spcPct val="90000"/>
              </a:lnSpc>
              <a:defRPr sz="1800">
                <a:latin typeface="Arial"/>
              </a:defRPr>
            </a:pPr>
            <a:r>
              <a:rPr lang="en-US" sz="1400"/>
              <a:t>• Wear clean, professional scrubs or attire as specified by your agency’s dress code.</a:t>
            </a:r>
          </a:p>
          <a:p>
            <a:pPr>
              <a:lnSpc>
                <a:spcPct val="90000"/>
              </a:lnSpc>
              <a:defRPr sz="1800">
                <a:latin typeface="Arial"/>
              </a:defRPr>
            </a:pPr>
            <a:endParaRPr lang="en-US" sz="1400"/>
          </a:p>
          <a:p>
            <a:pPr>
              <a:lnSpc>
                <a:spcPct val="90000"/>
              </a:lnSpc>
              <a:defRPr sz="1800">
                <a:latin typeface="Arial"/>
              </a:defRPr>
            </a:pPr>
            <a:r>
              <a:rPr lang="en-US" sz="1400"/>
              <a:t>• Always wear your photo ID badge during visits.</a:t>
            </a:r>
          </a:p>
          <a:p>
            <a:pPr>
              <a:lnSpc>
                <a:spcPct val="90000"/>
              </a:lnSpc>
              <a:defRPr sz="1800">
                <a:latin typeface="Arial"/>
              </a:defRPr>
            </a:pPr>
            <a:endParaRPr lang="en-US" sz="1400"/>
          </a:p>
          <a:p>
            <a:pPr>
              <a:lnSpc>
                <a:spcPct val="90000"/>
              </a:lnSpc>
              <a:defRPr sz="1800">
                <a:latin typeface="Arial"/>
              </a:defRPr>
            </a:pPr>
            <a:r>
              <a:rPr lang="en-US" sz="1400"/>
              <a:t>• Keep hair neat and tied back if long to ensure hygiene and safety.</a:t>
            </a:r>
          </a:p>
          <a:p>
            <a:pPr>
              <a:lnSpc>
                <a:spcPct val="90000"/>
              </a:lnSpc>
              <a:defRPr sz="1800">
                <a:latin typeface="Arial"/>
              </a:defRPr>
            </a:pPr>
            <a:endParaRPr lang="en-US" sz="1400"/>
          </a:p>
          <a:p>
            <a:pPr>
              <a:lnSpc>
                <a:spcPct val="90000"/>
              </a:lnSpc>
              <a:defRPr sz="1800">
                <a:latin typeface="Arial"/>
              </a:defRPr>
            </a:pPr>
            <a:r>
              <a:rPr lang="en-US" sz="1400"/>
              <a:t>• Practice good personal hygiene, including clean hands, trimmed nails, and fresh breath.</a:t>
            </a:r>
          </a:p>
          <a:p>
            <a:pPr>
              <a:lnSpc>
                <a:spcPct val="90000"/>
              </a:lnSpc>
              <a:defRPr sz="1800">
                <a:latin typeface="Arial"/>
              </a:defRPr>
            </a:pPr>
            <a:endParaRPr lang="en-US" sz="1400"/>
          </a:p>
          <a:p>
            <a:pPr>
              <a:lnSpc>
                <a:spcPct val="90000"/>
              </a:lnSpc>
              <a:defRPr sz="1800">
                <a:latin typeface="Arial"/>
              </a:defRPr>
            </a:pPr>
            <a:r>
              <a:rPr lang="en-US" sz="1400"/>
              <a:t>• Avoid wearing strong perfumes, colognes, or scented lotions.</a:t>
            </a:r>
          </a:p>
          <a:p>
            <a:pPr>
              <a:lnSpc>
                <a:spcPct val="90000"/>
              </a:lnSpc>
              <a:defRPr sz="1800">
                <a:latin typeface="Arial"/>
              </a:defRPr>
            </a:pPr>
            <a:endParaRPr lang="en-US" sz="1400"/>
          </a:p>
          <a:p>
            <a:pPr>
              <a:lnSpc>
                <a:spcPct val="90000"/>
              </a:lnSpc>
              <a:defRPr sz="1800">
                <a:latin typeface="Arial"/>
              </a:defRPr>
            </a:pPr>
            <a:r>
              <a:rPr lang="en-US" sz="1400"/>
              <a:t>• Wear closed-toe, non-slip shoes suitable for safe movement during client care.</a:t>
            </a:r>
          </a:p>
          <a:p>
            <a:pPr>
              <a:lnSpc>
                <a:spcPct val="90000"/>
              </a:lnSpc>
              <a:defRPr sz="1800">
                <a:latin typeface="Arial"/>
              </a:defRPr>
            </a:pPr>
            <a:endParaRPr lang="en-US" sz="1400"/>
          </a:p>
          <a:p>
            <a:pPr>
              <a:lnSpc>
                <a:spcPct val="90000"/>
              </a:lnSpc>
              <a:defRPr sz="1800">
                <a:latin typeface="Arial"/>
              </a:defRPr>
            </a:pPr>
            <a:r>
              <a:rPr lang="en-US" sz="1400"/>
              <a:t>• Limit jewelry to small, non-distracting pieces (no large hoops or bracelets).</a:t>
            </a:r>
          </a:p>
          <a:p>
            <a:pPr marL="0" indent="0">
              <a:lnSpc>
                <a:spcPct val="90000"/>
              </a:lnSpc>
              <a:buNone/>
              <a:defRPr sz="1800">
                <a:latin typeface="Arial"/>
              </a:defRPr>
            </a:pPr>
            <a:endParaRPr lang="en-US" sz="1400"/>
          </a:p>
          <a:p>
            <a:pPr>
              <a:lnSpc>
                <a:spcPct val="90000"/>
              </a:lnSpc>
              <a:defRPr sz="1800">
                <a:latin typeface="Arial"/>
              </a:defRPr>
            </a:pPr>
            <a:r>
              <a:rPr lang="en-US" sz="1400"/>
              <a:t>• A professional appearance builds client trust and reflects the agency’s high standards.</a:t>
            </a:r>
          </a:p>
          <a:p>
            <a:pPr>
              <a:lnSpc>
                <a:spcPct val="90000"/>
              </a:lnSpc>
            </a:pPr>
            <a:endParaRPr lang="en-US" sz="1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C0A1ED06-4733-4020-9C60-81D4D80140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0CA3509-3AF9-45FE-93ED-57BB5D5E8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0541" y="181576"/>
            <a:ext cx="8867727" cy="6501088"/>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Women sitting on a couch holding cups of coffee">
            <a:extLst>
              <a:ext uri="{FF2B5EF4-FFF2-40B4-BE49-F238E27FC236}">
                <a16:creationId xmlns:a16="http://schemas.microsoft.com/office/drawing/2014/main" id="{55613D8E-B564-C615-B068-61653E8C6BE1}"/>
              </a:ext>
            </a:extLst>
          </p:cNvPr>
          <p:cNvPicPr>
            <a:picLocks noChangeAspect="1"/>
          </p:cNvPicPr>
          <p:nvPr/>
        </p:nvPicPr>
        <p:blipFill>
          <a:blip r:embed="rId3">
            <a:alphaModFix amt="60000"/>
            <a:extLst>
              <a:ext uri="{837473B0-CC2E-450A-ABE3-18F120FF3D39}">
                <a1611:picAttrSrcUrl xmlns:a1611="http://schemas.microsoft.com/office/drawing/2016/11/main" r:id="rId4"/>
              </a:ext>
            </a:extLst>
          </a:blip>
          <a:srcRect r="18140" b="-2"/>
          <a:stretch>
            <a:fillRect/>
          </a:stretch>
        </p:blipFill>
        <p:spPr>
          <a:xfrm>
            <a:off x="135731" y="182880"/>
            <a:ext cx="8867728" cy="6499784"/>
          </a:xfrm>
          <a:prstGeom prst="rect">
            <a:avLst/>
          </a:prstGeom>
        </p:spPr>
      </p:pic>
      <p:sp>
        <p:nvSpPr>
          <p:cNvPr id="2" name="Title 1"/>
          <p:cNvSpPr>
            <a:spLocks noGrp="1"/>
          </p:cNvSpPr>
          <p:nvPr>
            <p:ph type="title"/>
          </p:nvPr>
        </p:nvSpPr>
        <p:spPr>
          <a:xfrm>
            <a:off x="628650" y="525195"/>
            <a:ext cx="7623913" cy="2806506"/>
          </a:xfrm>
        </p:spPr>
        <p:txBody>
          <a:bodyPr anchor="b">
            <a:normAutofit/>
          </a:bodyPr>
          <a:lstStyle/>
          <a:p>
            <a:pPr>
              <a:defRPr sz="3600" b="1">
                <a:solidFill>
                  <a:srgbClr val="00468C"/>
                </a:solidFill>
              </a:defRPr>
            </a:pPr>
            <a:r>
              <a:rPr lang="en-US" sz="3500">
                <a:solidFill>
                  <a:srgbClr val="FFFFFF"/>
                </a:solidFill>
              </a:rPr>
              <a:t>Mission, Vision, and Core Values</a:t>
            </a:r>
          </a:p>
        </p:txBody>
      </p:sp>
      <p:sp>
        <p:nvSpPr>
          <p:cNvPr id="3" name="Content Placeholder 2"/>
          <p:cNvSpPr>
            <a:spLocks noGrp="1"/>
          </p:cNvSpPr>
          <p:nvPr>
            <p:ph idx="1"/>
          </p:nvPr>
        </p:nvSpPr>
        <p:spPr>
          <a:xfrm>
            <a:off x="628650" y="3526300"/>
            <a:ext cx="7623913" cy="2588458"/>
          </a:xfrm>
        </p:spPr>
        <p:txBody>
          <a:bodyPr>
            <a:normAutofit/>
          </a:bodyPr>
          <a:lstStyle/>
          <a:p>
            <a:pPr>
              <a:lnSpc>
                <a:spcPct val="90000"/>
              </a:lnSpc>
              <a:buNone/>
            </a:pPr>
            <a:r>
              <a:rPr lang="en-US" sz="1400" b="1">
                <a:solidFill>
                  <a:srgbClr val="FFFFFF"/>
                </a:solidFill>
                <a:latin typeface="Arial" panose="020B0604020202020204" pitchFamily="34" charset="0"/>
                <a:cs typeface="Arial" panose="020B0604020202020204" pitchFamily="34" charset="0"/>
              </a:rPr>
              <a:t>Mission</a:t>
            </a:r>
            <a:br>
              <a:rPr lang="en-US" sz="1400">
                <a:solidFill>
                  <a:srgbClr val="FFFFFF"/>
                </a:solidFill>
                <a:latin typeface="Arial" panose="020B0604020202020204" pitchFamily="34" charset="0"/>
                <a:cs typeface="Arial" panose="020B0604020202020204" pitchFamily="34" charset="0"/>
              </a:rPr>
            </a:br>
            <a:r>
              <a:rPr lang="en-US" sz="1400">
                <a:solidFill>
                  <a:srgbClr val="FFFFFF"/>
                </a:solidFill>
                <a:latin typeface="Arial" panose="020B0604020202020204" pitchFamily="34" charset="0"/>
                <a:cs typeface="Arial" panose="020B0604020202020204" pitchFamily="34" charset="0"/>
              </a:rPr>
              <a:t>To provide quality and dependable healthcare services that enable clients to maintain independence and dignity in their own homes. </a:t>
            </a:r>
            <a:r>
              <a:rPr lang="en-US" sz="1400" b="1">
                <a:solidFill>
                  <a:srgbClr val="FFFFFF"/>
                </a:solidFill>
                <a:latin typeface="Arial" panose="020B0604020202020204" pitchFamily="34" charset="0"/>
                <a:cs typeface="Arial" panose="020B0604020202020204" pitchFamily="34" charset="0"/>
              </a:rPr>
              <a:t>Vision</a:t>
            </a:r>
            <a:br>
              <a:rPr lang="en-US" sz="1400">
                <a:solidFill>
                  <a:srgbClr val="FFFFFF"/>
                </a:solidFill>
                <a:latin typeface="Arial" panose="020B0604020202020204" pitchFamily="34" charset="0"/>
                <a:cs typeface="Arial" panose="020B0604020202020204" pitchFamily="34" charset="0"/>
              </a:rPr>
            </a:br>
            <a:r>
              <a:rPr lang="en-US" sz="1400">
                <a:solidFill>
                  <a:srgbClr val="FFFFFF"/>
                </a:solidFill>
                <a:latin typeface="Arial" panose="020B0604020202020204" pitchFamily="34" charset="0"/>
                <a:cs typeface="Arial" panose="020B0604020202020204" pitchFamily="34" charset="0"/>
              </a:rPr>
              <a:t>To create a healthcare brand recognized for honesty, integrity, teamwork, passion, and caring customer service. </a:t>
            </a:r>
          </a:p>
          <a:p>
            <a:pPr>
              <a:lnSpc>
                <a:spcPct val="90000"/>
              </a:lnSpc>
              <a:buNone/>
            </a:pPr>
            <a:r>
              <a:rPr lang="en-US" sz="1400" b="1">
                <a:solidFill>
                  <a:srgbClr val="FFFFFF"/>
                </a:solidFill>
                <a:latin typeface="Arial" panose="020B0604020202020204" pitchFamily="34" charset="0"/>
                <a:cs typeface="Arial" panose="020B0604020202020204" pitchFamily="34" charset="0"/>
              </a:rPr>
              <a:t>Core Values</a:t>
            </a:r>
            <a:endParaRPr lang="en-US" sz="1400">
              <a:solidFill>
                <a:srgbClr val="FFFFFF"/>
              </a:solidFill>
              <a:latin typeface="Arial" panose="020B0604020202020204" pitchFamily="34" charset="0"/>
              <a:cs typeface="Arial" panose="020B0604020202020204" pitchFamily="34" charset="0"/>
            </a:endParaRPr>
          </a:p>
          <a:p>
            <a:pPr>
              <a:lnSpc>
                <a:spcPct val="90000"/>
              </a:lnSpc>
              <a:buFont typeface="Arial" panose="020B0604020202020204" pitchFamily="34" charset="0"/>
              <a:buChar char="•"/>
            </a:pPr>
            <a:r>
              <a:rPr lang="en-US" sz="1400" b="1">
                <a:solidFill>
                  <a:srgbClr val="FFFFFF"/>
                </a:solidFill>
                <a:latin typeface="Arial" panose="020B0604020202020204" pitchFamily="34" charset="0"/>
                <a:cs typeface="Arial" panose="020B0604020202020204" pitchFamily="34" charset="0"/>
              </a:rPr>
              <a:t>Compassion</a:t>
            </a:r>
            <a:r>
              <a:rPr lang="en-US" sz="1400">
                <a:solidFill>
                  <a:srgbClr val="FFFFFF"/>
                </a:solidFill>
                <a:latin typeface="Arial" panose="020B0604020202020204" pitchFamily="34" charset="0"/>
                <a:cs typeface="Arial" panose="020B0604020202020204" pitchFamily="34" charset="0"/>
              </a:rPr>
              <a:t>: Delivering empathetic and personalized care to every individual.</a:t>
            </a:r>
          </a:p>
          <a:p>
            <a:pPr>
              <a:lnSpc>
                <a:spcPct val="90000"/>
              </a:lnSpc>
              <a:buFont typeface="Arial" panose="020B0604020202020204" pitchFamily="34" charset="0"/>
              <a:buChar char="•"/>
            </a:pPr>
            <a:r>
              <a:rPr lang="en-US" sz="1400" b="1">
                <a:solidFill>
                  <a:srgbClr val="FFFFFF"/>
                </a:solidFill>
                <a:latin typeface="Arial" panose="020B0604020202020204" pitchFamily="34" charset="0"/>
                <a:cs typeface="Arial" panose="020B0604020202020204" pitchFamily="34" charset="0"/>
              </a:rPr>
              <a:t>Integrity</a:t>
            </a:r>
            <a:r>
              <a:rPr lang="en-US" sz="1400">
                <a:solidFill>
                  <a:srgbClr val="FFFFFF"/>
                </a:solidFill>
                <a:latin typeface="Arial" panose="020B0604020202020204" pitchFamily="34" charset="0"/>
                <a:cs typeface="Arial" panose="020B0604020202020204" pitchFamily="34" charset="0"/>
              </a:rPr>
              <a:t>: Upholding the highest ethical standards in all interactions.</a:t>
            </a:r>
          </a:p>
          <a:p>
            <a:pPr>
              <a:lnSpc>
                <a:spcPct val="90000"/>
              </a:lnSpc>
              <a:buFont typeface="Arial" panose="020B0604020202020204" pitchFamily="34" charset="0"/>
              <a:buChar char="•"/>
            </a:pPr>
            <a:r>
              <a:rPr lang="en-US" sz="1400" b="1">
                <a:solidFill>
                  <a:srgbClr val="FFFFFF"/>
                </a:solidFill>
                <a:latin typeface="Arial" panose="020B0604020202020204" pitchFamily="34" charset="0"/>
                <a:cs typeface="Arial" panose="020B0604020202020204" pitchFamily="34" charset="0"/>
              </a:rPr>
              <a:t>Respect</a:t>
            </a:r>
            <a:r>
              <a:rPr lang="en-US" sz="1400">
                <a:solidFill>
                  <a:srgbClr val="FFFFFF"/>
                </a:solidFill>
                <a:latin typeface="Arial" panose="020B0604020202020204" pitchFamily="34" charset="0"/>
                <a:cs typeface="Arial" panose="020B0604020202020204" pitchFamily="34" charset="0"/>
              </a:rPr>
              <a:t>: Honoring the dignity and rights of clients and their families.</a:t>
            </a:r>
          </a:p>
          <a:p>
            <a:pPr>
              <a:lnSpc>
                <a:spcPct val="90000"/>
              </a:lnSpc>
              <a:buFont typeface="Arial" panose="020B0604020202020204" pitchFamily="34" charset="0"/>
              <a:buChar char="•"/>
            </a:pPr>
            <a:r>
              <a:rPr lang="en-US" sz="1400" b="1">
                <a:solidFill>
                  <a:srgbClr val="FFFFFF"/>
                </a:solidFill>
                <a:latin typeface="Arial" panose="020B0604020202020204" pitchFamily="34" charset="0"/>
                <a:cs typeface="Arial" panose="020B0604020202020204" pitchFamily="34" charset="0"/>
              </a:rPr>
              <a:t>Excellence</a:t>
            </a:r>
            <a:r>
              <a:rPr lang="en-US" sz="1400">
                <a:solidFill>
                  <a:srgbClr val="FFFFFF"/>
                </a:solidFill>
                <a:latin typeface="Arial" panose="020B0604020202020204" pitchFamily="34" charset="0"/>
                <a:cs typeface="Arial" panose="020B0604020202020204" pitchFamily="34" charset="0"/>
              </a:rPr>
              <a:t>: Striving for superior quality in all services provided.</a:t>
            </a:r>
          </a:p>
          <a:p>
            <a:pPr>
              <a:lnSpc>
                <a:spcPct val="90000"/>
              </a:lnSpc>
              <a:buFont typeface="Arial" panose="020B0604020202020204" pitchFamily="34" charset="0"/>
              <a:buChar char="•"/>
            </a:pPr>
            <a:r>
              <a:rPr lang="en-US" sz="1400" b="1">
                <a:solidFill>
                  <a:srgbClr val="FFFFFF"/>
                </a:solidFill>
                <a:latin typeface="Arial" panose="020B0604020202020204" pitchFamily="34" charset="0"/>
                <a:cs typeface="Arial" panose="020B0604020202020204" pitchFamily="34" charset="0"/>
              </a:rPr>
              <a:t>Teamwork</a:t>
            </a:r>
            <a:r>
              <a:rPr lang="en-US" sz="1400">
                <a:solidFill>
                  <a:srgbClr val="FFFFFF"/>
                </a:solidFill>
                <a:latin typeface="Arial" panose="020B0604020202020204" pitchFamily="34" charset="0"/>
                <a:cs typeface="Arial" panose="020B0604020202020204" pitchFamily="34" charset="0"/>
              </a:rPr>
              <a:t>: Collaborating effectively to achieve common goals</a:t>
            </a:r>
          </a:p>
          <a:p>
            <a:pPr>
              <a:lnSpc>
                <a:spcPct val="90000"/>
              </a:lnSpc>
            </a:pPr>
            <a:endParaRPr lang="en-US" sz="1400">
              <a:solidFill>
                <a:srgbClr val="FFFFFF"/>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clock on a table&#10;&#10;AI-generated content may be incorrect.">
            <a:extLst>
              <a:ext uri="{FF2B5EF4-FFF2-40B4-BE49-F238E27FC236}">
                <a16:creationId xmlns:a16="http://schemas.microsoft.com/office/drawing/2014/main" id="{7E8BF47B-6D24-C114-FEB1-2D3CCF802552}"/>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883784" y="3803567"/>
            <a:ext cx="2726006" cy="1819609"/>
          </a:xfrm>
          <a:prstGeom prst="rect">
            <a:avLst/>
          </a:prstGeom>
        </p:spPr>
      </p:pic>
      <p:grpSp>
        <p:nvGrpSpPr>
          <p:cNvPr id="20" name="Group 19">
            <a:extLst>
              <a:ext uri="{FF2B5EF4-FFF2-40B4-BE49-F238E27FC236}">
                <a16:creationId xmlns:a16="http://schemas.microsoft.com/office/drawing/2014/main" id="{134CC3FF-7AA4-46F4-8B24-2F9383D86D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9133" y="805742"/>
            <a:ext cx="2735827" cy="3193211"/>
            <a:chOff x="1674895" y="1345036"/>
            <a:chExt cx="5428610" cy="4210939"/>
          </a:xfrm>
        </p:grpSpPr>
        <p:sp>
          <p:nvSpPr>
            <p:cNvPr id="16" name="Rectangle 15">
              <a:extLst>
                <a:ext uri="{FF2B5EF4-FFF2-40B4-BE49-F238E27FC236}">
                  <a16:creationId xmlns:a16="http://schemas.microsoft.com/office/drawing/2014/main" id="{275E42E8-8B96-4FF0-9DCC-7E2084C0FD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895" y="1345036"/>
              <a:ext cx="5428610" cy="4210939"/>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78FEA8A4-ED0E-429C-884B-1599153B8F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895" y="1345036"/>
              <a:ext cx="5428610" cy="4210939"/>
            </a:xfrm>
            <a:prstGeom prst="rect">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Rectangle 18">
            <a:extLst>
              <a:ext uri="{FF2B5EF4-FFF2-40B4-BE49-F238E27FC236}">
                <a16:creationId xmlns:a16="http://schemas.microsoft.com/office/drawing/2014/main" id="{CAEBFCD5-5356-4326-8D39-8235A46CD7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1486" y="685805"/>
            <a:ext cx="2718710" cy="3193211"/>
          </a:xfrm>
          <a:prstGeom prst="rect">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55438" y="859808"/>
            <a:ext cx="2657397" cy="2878986"/>
          </a:xfrm>
        </p:spPr>
        <p:txBody>
          <a:bodyPr>
            <a:normAutofit/>
          </a:bodyPr>
          <a:lstStyle/>
          <a:p>
            <a:pPr>
              <a:defRPr sz="3600" b="1">
                <a:solidFill>
                  <a:srgbClr val="00468C"/>
                </a:solidFill>
              </a:defRPr>
            </a:pPr>
            <a:r>
              <a:rPr lang="en-US" sz="3600">
                <a:solidFill>
                  <a:schemeClr val="bg1"/>
                </a:solidFill>
              </a:rPr>
              <a:t>Scheduling &amp; Timekeeping</a:t>
            </a:r>
          </a:p>
        </p:txBody>
      </p:sp>
      <p:grpSp>
        <p:nvGrpSpPr>
          <p:cNvPr id="21" name="Graphic 4">
            <a:extLst>
              <a:ext uri="{FF2B5EF4-FFF2-40B4-BE49-F238E27FC236}">
                <a16:creationId xmlns:a16="http://schemas.microsoft.com/office/drawing/2014/main" id="{5F2AA49C-5AC0-41C7-BFAF-74B8D8293C8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516806" y="2335801"/>
            <a:ext cx="637026" cy="849366"/>
            <a:chOff x="5829300" y="3162300"/>
            <a:chExt cx="532256" cy="532257"/>
          </a:xfrm>
          <a:solidFill>
            <a:srgbClr val="FFFFFF"/>
          </a:solidFill>
        </p:grpSpPr>
        <p:sp>
          <p:nvSpPr>
            <p:cNvPr id="22" name="Freeform: Shape 21">
              <a:extLst>
                <a:ext uri="{FF2B5EF4-FFF2-40B4-BE49-F238E27FC236}">
                  <a16:creationId xmlns:a16="http://schemas.microsoft.com/office/drawing/2014/main" id="{88A750A0-64B5-41B2-B525-A914EB40B3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F8216C77-85C1-4BDC-87A8-7E759332059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71AED48-754E-41AC-9ECC-DB25976447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dirty="0"/>
            </a:p>
          </p:txBody>
        </p:sp>
        <p:sp>
          <p:nvSpPr>
            <p:cNvPr id="25" name="Freeform: Shape 24">
              <a:extLst>
                <a:ext uri="{FF2B5EF4-FFF2-40B4-BE49-F238E27FC236}">
                  <a16:creationId xmlns:a16="http://schemas.microsoft.com/office/drawing/2014/main" id="{48005417-D297-404F-82A5-8C4393E85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17F942D6-2D0C-4894-81F0-6F81714BA4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4FAD802E-9670-4B80-876B-3FF64D29A1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838AF437-0BFB-40E4-ADA0-5749919AAC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8BC9C3D-CBBE-4D29-9DAC-98B3CAF397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A7016629-22ED-494E-9205-594895DA95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BFF3CC1E-0ED4-4599-9B4E-F057769B96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65A4B3A-F9A7-4FA6-A7F3-EA08E0BA153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83B6A14-A56D-4B95-8395-89CF53A09B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9F0868B-B193-43B6-BB1E-1FF72993EA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a:p>
          </p:txBody>
        </p:sp>
      </p:grpSp>
      <p:grpSp>
        <p:nvGrpSpPr>
          <p:cNvPr id="36" name="Graphic 4">
            <a:extLst>
              <a:ext uri="{FF2B5EF4-FFF2-40B4-BE49-F238E27FC236}">
                <a16:creationId xmlns:a16="http://schemas.microsoft.com/office/drawing/2014/main" id="{BB32367D-C4F2-49D5-A586-298C7CA821B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516806" y="2335801"/>
            <a:ext cx="637026" cy="849366"/>
            <a:chOff x="5829300" y="3162300"/>
            <a:chExt cx="532256" cy="532257"/>
          </a:xfrm>
          <a:solidFill>
            <a:schemeClr val="bg1"/>
          </a:solidFill>
        </p:grpSpPr>
        <p:sp>
          <p:nvSpPr>
            <p:cNvPr id="37" name="Freeform: Shape 36">
              <a:extLst>
                <a:ext uri="{FF2B5EF4-FFF2-40B4-BE49-F238E27FC236}">
                  <a16:creationId xmlns:a16="http://schemas.microsoft.com/office/drawing/2014/main" id="{E1FF7EE7-ACA2-4BFF-BA75-7FAE93FBB6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9208" y="3192208"/>
              <a:ext cx="112966" cy="112966"/>
            </a:xfrm>
            <a:custGeom>
              <a:avLst/>
              <a:gdLst>
                <a:gd name="connsiteX0" fmla="*/ 112967 w 112966"/>
                <a:gd name="connsiteY0" fmla="*/ 0 h 112966"/>
                <a:gd name="connsiteX1" fmla="*/ 0 w 112966"/>
                <a:gd name="connsiteY1" fmla="*/ 112967 h 112966"/>
                <a:gd name="connsiteX2" fmla="*/ 112967 w 112966"/>
                <a:gd name="connsiteY2" fmla="*/ 0 h 112966"/>
              </a:gdLst>
              <a:ahLst/>
              <a:cxnLst>
                <a:cxn ang="0">
                  <a:pos x="connsiteX0" y="connsiteY0"/>
                </a:cxn>
                <a:cxn ang="0">
                  <a:pos x="connsiteX1" y="connsiteY1"/>
                </a:cxn>
                <a:cxn ang="0">
                  <a:pos x="connsiteX2" y="connsiteY2"/>
                </a:cxn>
              </a:cxnLst>
              <a:rect l="l" t="t" r="r" b="b"/>
              <a:pathLst>
                <a:path w="112966" h="112966">
                  <a:moveTo>
                    <a:pt x="112967" y="0"/>
                  </a:moveTo>
                  <a:lnTo>
                    <a:pt x="0" y="112967"/>
                  </a:lnTo>
                  <a:cubicBezTo>
                    <a:pt x="25356" y="64747"/>
                    <a:pt x="64747" y="25356"/>
                    <a:pt x="112967" y="0"/>
                  </a:cubicBez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8647462E-B5E8-4F02-A1E4-BD0380A224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1205" y="3164205"/>
              <a:ext cx="230314" cy="230314"/>
            </a:xfrm>
            <a:custGeom>
              <a:avLst/>
              <a:gdLst>
                <a:gd name="connsiteX0" fmla="*/ 230314 w 230314"/>
                <a:gd name="connsiteY0" fmla="*/ 0 h 230314"/>
                <a:gd name="connsiteX1" fmla="*/ 0 w 230314"/>
                <a:gd name="connsiteY1" fmla="*/ 230314 h 230314"/>
                <a:gd name="connsiteX2" fmla="*/ 3524 w 230314"/>
                <a:gd name="connsiteY2" fmla="*/ 209550 h 230314"/>
                <a:gd name="connsiteX3" fmla="*/ 209550 w 230314"/>
                <a:gd name="connsiteY3" fmla="*/ 3524 h 230314"/>
                <a:gd name="connsiteX4" fmla="*/ 230314 w 230314"/>
                <a:gd name="connsiteY4" fmla="*/ 0 h 230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314" h="230314">
                  <a:moveTo>
                    <a:pt x="230314" y="0"/>
                  </a:moveTo>
                  <a:lnTo>
                    <a:pt x="0" y="230314"/>
                  </a:lnTo>
                  <a:cubicBezTo>
                    <a:pt x="953" y="223361"/>
                    <a:pt x="2095" y="216408"/>
                    <a:pt x="3524" y="209550"/>
                  </a:cubicBezTo>
                  <a:lnTo>
                    <a:pt x="209550" y="3524"/>
                  </a:lnTo>
                  <a:cubicBezTo>
                    <a:pt x="216408" y="2095"/>
                    <a:pt x="223361" y="953"/>
                    <a:pt x="230314" y="0"/>
                  </a:cubicBez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412CE109-6153-414A-B2D6-C4F9C6FA2E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29300" y="3162300"/>
              <a:ext cx="294131" cy="294131"/>
            </a:xfrm>
            <a:custGeom>
              <a:avLst/>
              <a:gdLst>
                <a:gd name="connsiteX0" fmla="*/ 294132 w 294131"/>
                <a:gd name="connsiteY0" fmla="*/ 1238 h 294131"/>
                <a:gd name="connsiteX1" fmla="*/ 1238 w 294131"/>
                <a:gd name="connsiteY1" fmla="*/ 294132 h 294131"/>
                <a:gd name="connsiteX2" fmla="*/ 0 w 294131"/>
                <a:gd name="connsiteY2" fmla="*/ 278225 h 294131"/>
                <a:gd name="connsiteX3" fmla="*/ 278225 w 294131"/>
                <a:gd name="connsiteY3" fmla="*/ 0 h 294131"/>
                <a:gd name="connsiteX4" fmla="*/ 294132 w 294131"/>
                <a:gd name="connsiteY4" fmla="*/ 1238 h 29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4131" h="294131">
                  <a:moveTo>
                    <a:pt x="294132" y="1238"/>
                  </a:moveTo>
                  <a:lnTo>
                    <a:pt x="1238" y="294132"/>
                  </a:lnTo>
                  <a:cubicBezTo>
                    <a:pt x="667" y="288893"/>
                    <a:pt x="0" y="283559"/>
                    <a:pt x="0" y="278225"/>
                  </a:cubicBezTo>
                  <a:lnTo>
                    <a:pt x="278225" y="0"/>
                  </a:lnTo>
                  <a:cubicBezTo>
                    <a:pt x="283559" y="0"/>
                    <a:pt x="288893" y="667"/>
                    <a:pt x="294132" y="1238"/>
                  </a:cubicBezTo>
                  <a:close/>
                </a:path>
              </a:pathLst>
            </a:custGeom>
            <a:grpFill/>
            <a:ln w="9525" cap="flat">
              <a:noFill/>
              <a:prstDash val="solid"/>
              <a:miter/>
            </a:ln>
          </p:spPr>
          <p:txBody>
            <a:bodyPr rtlCol="0" anchor="ctr"/>
            <a:lstStyle/>
            <a:p>
              <a:endParaRPr lang="en-US" dirty="0"/>
            </a:p>
          </p:txBody>
        </p:sp>
        <p:sp>
          <p:nvSpPr>
            <p:cNvPr id="40" name="Freeform: Shape 39">
              <a:extLst>
                <a:ext uri="{FF2B5EF4-FFF2-40B4-BE49-F238E27FC236}">
                  <a16:creationId xmlns:a16="http://schemas.microsoft.com/office/drawing/2014/main" id="{DAF530F5-D68D-4BC8-8984-F1A8B5DEB6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37205" y="3170110"/>
              <a:ext cx="337184" cy="337280"/>
            </a:xfrm>
            <a:custGeom>
              <a:avLst/>
              <a:gdLst>
                <a:gd name="connsiteX0" fmla="*/ 337185 w 337184"/>
                <a:gd name="connsiteY0" fmla="*/ 3905 h 337280"/>
                <a:gd name="connsiteX1" fmla="*/ 3810 w 337184"/>
                <a:gd name="connsiteY1" fmla="*/ 337280 h 337280"/>
                <a:gd name="connsiteX2" fmla="*/ 0 w 337184"/>
                <a:gd name="connsiteY2" fmla="*/ 323850 h 337280"/>
                <a:gd name="connsiteX3" fmla="*/ 323850 w 337184"/>
                <a:gd name="connsiteY3" fmla="*/ 0 h 337280"/>
                <a:gd name="connsiteX4" fmla="*/ 337185 w 337184"/>
                <a:gd name="connsiteY4" fmla="*/ 3905 h 33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4" h="337280">
                  <a:moveTo>
                    <a:pt x="337185" y="3905"/>
                  </a:moveTo>
                  <a:lnTo>
                    <a:pt x="3810" y="337280"/>
                  </a:lnTo>
                  <a:cubicBezTo>
                    <a:pt x="2381" y="332899"/>
                    <a:pt x="1143" y="328422"/>
                    <a:pt x="0" y="323850"/>
                  </a:cubicBezTo>
                  <a:lnTo>
                    <a:pt x="323850" y="0"/>
                  </a:lnTo>
                  <a:cubicBezTo>
                    <a:pt x="328327" y="1715"/>
                    <a:pt x="332804" y="2477"/>
                    <a:pt x="337185" y="3905"/>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EB69747-F9DD-4B80-B488-D5565D0BC67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3207" y="3186207"/>
              <a:ext cx="364617" cy="364617"/>
            </a:xfrm>
            <a:custGeom>
              <a:avLst/>
              <a:gdLst>
                <a:gd name="connsiteX0" fmla="*/ 364617 w 364617"/>
                <a:gd name="connsiteY0" fmla="*/ 5620 h 364617"/>
                <a:gd name="connsiteX1" fmla="*/ 5620 w 364617"/>
                <a:gd name="connsiteY1" fmla="*/ 364617 h 364617"/>
                <a:gd name="connsiteX2" fmla="*/ 0 w 364617"/>
                <a:gd name="connsiteY2" fmla="*/ 353187 h 364617"/>
                <a:gd name="connsiteX3" fmla="*/ 353187 w 364617"/>
                <a:gd name="connsiteY3" fmla="*/ 0 h 364617"/>
                <a:gd name="connsiteX4" fmla="*/ 364617 w 364617"/>
                <a:gd name="connsiteY4" fmla="*/ 5620 h 364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617" h="364617">
                  <a:moveTo>
                    <a:pt x="364617" y="5620"/>
                  </a:moveTo>
                  <a:lnTo>
                    <a:pt x="5620" y="364617"/>
                  </a:lnTo>
                  <a:cubicBezTo>
                    <a:pt x="3620" y="360902"/>
                    <a:pt x="1715" y="357092"/>
                    <a:pt x="0" y="353187"/>
                  </a:cubicBezTo>
                  <a:lnTo>
                    <a:pt x="353187" y="0"/>
                  </a:lnTo>
                  <a:cubicBezTo>
                    <a:pt x="357092" y="1715"/>
                    <a:pt x="360902" y="3715"/>
                    <a:pt x="364617" y="5620"/>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73AFB787-B8A4-4269-9DA9-FF4A660303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75305" y="3208305"/>
              <a:ext cx="380238" cy="380238"/>
            </a:xfrm>
            <a:custGeom>
              <a:avLst/>
              <a:gdLst>
                <a:gd name="connsiteX0" fmla="*/ 380238 w 380238"/>
                <a:gd name="connsiteY0" fmla="*/ 7239 h 380238"/>
                <a:gd name="connsiteX1" fmla="*/ 7239 w 380238"/>
                <a:gd name="connsiteY1" fmla="*/ 380238 h 380238"/>
                <a:gd name="connsiteX2" fmla="*/ 0 w 380238"/>
                <a:gd name="connsiteY2" fmla="*/ 370713 h 380238"/>
                <a:gd name="connsiteX3" fmla="*/ 370237 w 380238"/>
                <a:gd name="connsiteY3" fmla="*/ 0 h 380238"/>
                <a:gd name="connsiteX4" fmla="*/ 380238 w 380238"/>
                <a:gd name="connsiteY4" fmla="*/ 7239 h 380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0238" h="380238">
                  <a:moveTo>
                    <a:pt x="380238" y="7239"/>
                  </a:moveTo>
                  <a:lnTo>
                    <a:pt x="7239" y="380238"/>
                  </a:lnTo>
                  <a:cubicBezTo>
                    <a:pt x="4763" y="377000"/>
                    <a:pt x="2381" y="373571"/>
                    <a:pt x="0" y="370713"/>
                  </a:cubicBezTo>
                  <a:lnTo>
                    <a:pt x="370237" y="0"/>
                  </a:lnTo>
                  <a:cubicBezTo>
                    <a:pt x="373571" y="2381"/>
                    <a:pt x="377000" y="4763"/>
                    <a:pt x="380238" y="7239"/>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6E682D93-25A6-4D91-9A81-3F247BBEE3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02832" y="3235832"/>
              <a:ext cx="385191" cy="385191"/>
            </a:xfrm>
            <a:custGeom>
              <a:avLst/>
              <a:gdLst>
                <a:gd name="connsiteX0" fmla="*/ 380905 w 385191"/>
                <a:gd name="connsiteY0" fmla="*/ 4286 h 385191"/>
                <a:gd name="connsiteX1" fmla="*/ 385191 w 385191"/>
                <a:gd name="connsiteY1" fmla="*/ 8573 h 385191"/>
                <a:gd name="connsiteX2" fmla="*/ 8573 w 385191"/>
                <a:gd name="connsiteY2" fmla="*/ 385191 h 385191"/>
                <a:gd name="connsiteX3" fmla="*/ 4286 w 385191"/>
                <a:gd name="connsiteY3" fmla="*/ 380905 h 385191"/>
                <a:gd name="connsiteX4" fmla="*/ 0 w 385191"/>
                <a:gd name="connsiteY4" fmla="*/ 376523 h 385191"/>
                <a:gd name="connsiteX5" fmla="*/ 376523 w 385191"/>
                <a:gd name="connsiteY5" fmla="*/ 0 h 385191"/>
                <a:gd name="connsiteX6" fmla="*/ 380905 w 385191"/>
                <a:gd name="connsiteY6" fmla="*/ 4286 h 385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191" h="385191">
                  <a:moveTo>
                    <a:pt x="380905" y="4286"/>
                  </a:moveTo>
                  <a:lnTo>
                    <a:pt x="385191" y="8573"/>
                  </a:lnTo>
                  <a:lnTo>
                    <a:pt x="8573" y="385191"/>
                  </a:lnTo>
                  <a:lnTo>
                    <a:pt x="4286" y="380905"/>
                  </a:lnTo>
                  <a:cubicBezTo>
                    <a:pt x="2762" y="379476"/>
                    <a:pt x="1334" y="377952"/>
                    <a:pt x="0" y="376523"/>
                  </a:cubicBezTo>
                  <a:lnTo>
                    <a:pt x="376523" y="0"/>
                  </a:lnTo>
                  <a:cubicBezTo>
                    <a:pt x="377952" y="1334"/>
                    <a:pt x="379476" y="2667"/>
                    <a:pt x="380905" y="4286"/>
                  </a:cubicBezTo>
                  <a:close/>
                </a:path>
              </a:pathLst>
            </a:custGeom>
            <a:grpFill/>
            <a:ln w="9525"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D5F48B5-53B4-4DA8-B929-6AFF506589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35789" y="3268313"/>
              <a:ext cx="379761" cy="380237"/>
            </a:xfrm>
            <a:custGeom>
              <a:avLst/>
              <a:gdLst>
                <a:gd name="connsiteX0" fmla="*/ 372428 w 379761"/>
                <a:gd name="connsiteY0" fmla="*/ 0 h 380237"/>
                <a:gd name="connsiteX1" fmla="*/ 379762 w 379761"/>
                <a:gd name="connsiteY1" fmla="*/ 9525 h 380237"/>
                <a:gd name="connsiteX2" fmla="*/ 9525 w 379761"/>
                <a:gd name="connsiteY2" fmla="*/ 380238 h 380237"/>
                <a:gd name="connsiteX3" fmla="*/ 0 w 379761"/>
                <a:gd name="connsiteY3" fmla="*/ 372904 h 380237"/>
              </a:gdLst>
              <a:ahLst/>
              <a:cxnLst>
                <a:cxn ang="0">
                  <a:pos x="connsiteX0" y="connsiteY0"/>
                </a:cxn>
                <a:cxn ang="0">
                  <a:pos x="connsiteX1" y="connsiteY1"/>
                </a:cxn>
                <a:cxn ang="0">
                  <a:pos x="connsiteX2" y="connsiteY2"/>
                </a:cxn>
                <a:cxn ang="0">
                  <a:pos x="connsiteX3" y="connsiteY3"/>
                </a:cxn>
              </a:cxnLst>
              <a:rect l="l" t="t" r="r" b="b"/>
              <a:pathLst>
                <a:path w="379761" h="380237">
                  <a:moveTo>
                    <a:pt x="372428" y="0"/>
                  </a:moveTo>
                  <a:cubicBezTo>
                    <a:pt x="374999" y="3239"/>
                    <a:pt x="377381" y="6572"/>
                    <a:pt x="379762" y="9525"/>
                  </a:cubicBezTo>
                  <a:lnTo>
                    <a:pt x="9525" y="380238"/>
                  </a:lnTo>
                  <a:cubicBezTo>
                    <a:pt x="6096" y="377857"/>
                    <a:pt x="2762" y="375476"/>
                    <a:pt x="0" y="372904"/>
                  </a:cubicBez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8CA195A3-2A74-4D13-A1B8-24765E26BF4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2841" y="3305841"/>
              <a:ext cx="364807" cy="364807"/>
            </a:xfrm>
            <a:custGeom>
              <a:avLst/>
              <a:gdLst>
                <a:gd name="connsiteX0" fmla="*/ 359188 w 364807"/>
                <a:gd name="connsiteY0" fmla="*/ 0 h 364807"/>
                <a:gd name="connsiteX1" fmla="*/ 364808 w 364807"/>
                <a:gd name="connsiteY1" fmla="*/ 11621 h 364807"/>
                <a:gd name="connsiteX2" fmla="*/ 11621 w 364807"/>
                <a:gd name="connsiteY2" fmla="*/ 364808 h 364807"/>
                <a:gd name="connsiteX3" fmla="*/ 0 w 364807"/>
                <a:gd name="connsiteY3" fmla="*/ 359188 h 364807"/>
              </a:gdLst>
              <a:ahLst/>
              <a:cxnLst>
                <a:cxn ang="0">
                  <a:pos x="connsiteX0" y="connsiteY0"/>
                </a:cxn>
                <a:cxn ang="0">
                  <a:pos x="connsiteX1" y="connsiteY1"/>
                </a:cxn>
                <a:cxn ang="0">
                  <a:pos x="connsiteX2" y="connsiteY2"/>
                </a:cxn>
                <a:cxn ang="0">
                  <a:pos x="connsiteX3" y="connsiteY3"/>
                </a:cxn>
              </a:cxnLst>
              <a:rect l="l" t="t" r="r" b="b"/>
              <a:pathLst>
                <a:path w="364807" h="364807">
                  <a:moveTo>
                    <a:pt x="359188" y="0"/>
                  </a:moveTo>
                  <a:cubicBezTo>
                    <a:pt x="361188" y="3905"/>
                    <a:pt x="362998" y="7715"/>
                    <a:pt x="364808" y="11621"/>
                  </a:cubicBezTo>
                  <a:lnTo>
                    <a:pt x="11621" y="364808"/>
                  </a:lnTo>
                  <a:cubicBezTo>
                    <a:pt x="7715" y="362998"/>
                    <a:pt x="3905" y="361188"/>
                    <a:pt x="0" y="359188"/>
                  </a:cubicBezTo>
                  <a:close/>
                </a:path>
              </a:pathLst>
            </a:custGeom>
            <a:grpFill/>
            <a:ln w="9525"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B98F1918-C39D-4713-AB21-685A944355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16370" y="3349466"/>
              <a:ext cx="337280" cy="337280"/>
            </a:xfrm>
            <a:custGeom>
              <a:avLst/>
              <a:gdLst>
                <a:gd name="connsiteX0" fmla="*/ 333470 w 337280"/>
                <a:gd name="connsiteY0" fmla="*/ 0 h 337280"/>
                <a:gd name="connsiteX1" fmla="*/ 337280 w 337280"/>
                <a:gd name="connsiteY1" fmla="*/ 13430 h 337280"/>
                <a:gd name="connsiteX2" fmla="*/ 13430 w 337280"/>
                <a:gd name="connsiteY2" fmla="*/ 337280 h 337280"/>
                <a:gd name="connsiteX3" fmla="*/ 0 w 337280"/>
                <a:gd name="connsiteY3" fmla="*/ 333470 h 337280"/>
              </a:gdLst>
              <a:ahLst/>
              <a:cxnLst>
                <a:cxn ang="0">
                  <a:pos x="connsiteX0" y="connsiteY0"/>
                </a:cxn>
                <a:cxn ang="0">
                  <a:pos x="connsiteX1" y="connsiteY1"/>
                </a:cxn>
                <a:cxn ang="0">
                  <a:pos x="connsiteX2" y="connsiteY2"/>
                </a:cxn>
                <a:cxn ang="0">
                  <a:pos x="connsiteX3" y="connsiteY3"/>
                </a:cxn>
              </a:cxnLst>
              <a:rect l="l" t="t" r="r" b="b"/>
              <a:pathLst>
                <a:path w="337280" h="337280">
                  <a:moveTo>
                    <a:pt x="333470" y="0"/>
                  </a:moveTo>
                  <a:cubicBezTo>
                    <a:pt x="334899" y="4382"/>
                    <a:pt x="336137" y="8858"/>
                    <a:pt x="337280" y="13430"/>
                  </a:cubicBezTo>
                  <a:lnTo>
                    <a:pt x="13430" y="337280"/>
                  </a:lnTo>
                  <a:cubicBezTo>
                    <a:pt x="8858" y="336137"/>
                    <a:pt x="4382" y="334899"/>
                    <a:pt x="0" y="333470"/>
                  </a:cubicBezTo>
                  <a:close/>
                </a:path>
              </a:pathLst>
            </a:custGeom>
            <a:grpFill/>
            <a:ln w="9525"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33592273-DEE6-42E1-B824-11D5443323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67329" y="3400425"/>
              <a:ext cx="294227" cy="294132"/>
            </a:xfrm>
            <a:custGeom>
              <a:avLst/>
              <a:gdLst>
                <a:gd name="connsiteX0" fmla="*/ 292989 w 294227"/>
                <a:gd name="connsiteY0" fmla="*/ 0 h 294132"/>
                <a:gd name="connsiteX1" fmla="*/ 294227 w 294227"/>
                <a:gd name="connsiteY1" fmla="*/ 15907 h 294132"/>
                <a:gd name="connsiteX2" fmla="*/ 15907 w 294227"/>
                <a:gd name="connsiteY2" fmla="*/ 294132 h 294132"/>
                <a:gd name="connsiteX3" fmla="*/ 0 w 294227"/>
                <a:gd name="connsiteY3" fmla="*/ 292894 h 294132"/>
              </a:gdLst>
              <a:ahLst/>
              <a:cxnLst>
                <a:cxn ang="0">
                  <a:pos x="connsiteX0" y="connsiteY0"/>
                </a:cxn>
                <a:cxn ang="0">
                  <a:pos x="connsiteX1" y="connsiteY1"/>
                </a:cxn>
                <a:cxn ang="0">
                  <a:pos x="connsiteX2" y="connsiteY2"/>
                </a:cxn>
                <a:cxn ang="0">
                  <a:pos x="connsiteX3" y="connsiteY3"/>
                </a:cxn>
              </a:cxnLst>
              <a:rect l="l" t="t" r="r" b="b"/>
              <a:pathLst>
                <a:path w="294227" h="294132">
                  <a:moveTo>
                    <a:pt x="292989" y="0"/>
                  </a:moveTo>
                  <a:cubicBezTo>
                    <a:pt x="293561" y="5334"/>
                    <a:pt x="293942" y="10668"/>
                    <a:pt x="294227" y="15907"/>
                  </a:cubicBezTo>
                  <a:lnTo>
                    <a:pt x="15907" y="294132"/>
                  </a:lnTo>
                  <a:cubicBezTo>
                    <a:pt x="10668" y="294132"/>
                    <a:pt x="5334" y="293465"/>
                    <a:pt x="0" y="292894"/>
                  </a:cubicBezTo>
                  <a:close/>
                </a:path>
              </a:pathLst>
            </a:custGeom>
            <a:grpFill/>
            <a:ln w="9525"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12D6F82B-B619-4D8B-85AE-0E57103BA03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29337" y="3462337"/>
              <a:ext cx="230314" cy="230314"/>
            </a:xfrm>
            <a:custGeom>
              <a:avLst/>
              <a:gdLst>
                <a:gd name="connsiteX0" fmla="*/ 230315 w 230314"/>
                <a:gd name="connsiteY0" fmla="*/ 0 h 230314"/>
                <a:gd name="connsiteX1" fmla="*/ 226886 w 230314"/>
                <a:gd name="connsiteY1" fmla="*/ 20574 h 230314"/>
                <a:gd name="connsiteX2" fmla="*/ 20669 w 230314"/>
                <a:gd name="connsiteY2" fmla="*/ 226790 h 230314"/>
                <a:gd name="connsiteX3" fmla="*/ 0 w 230314"/>
                <a:gd name="connsiteY3" fmla="*/ 230315 h 230314"/>
              </a:gdLst>
              <a:ahLst/>
              <a:cxnLst>
                <a:cxn ang="0">
                  <a:pos x="connsiteX0" y="connsiteY0"/>
                </a:cxn>
                <a:cxn ang="0">
                  <a:pos x="connsiteX1" y="connsiteY1"/>
                </a:cxn>
                <a:cxn ang="0">
                  <a:pos x="connsiteX2" y="connsiteY2"/>
                </a:cxn>
                <a:cxn ang="0">
                  <a:pos x="connsiteX3" y="connsiteY3"/>
                </a:cxn>
              </a:cxnLst>
              <a:rect l="l" t="t" r="r" b="b"/>
              <a:pathLst>
                <a:path w="230314" h="230314">
                  <a:moveTo>
                    <a:pt x="230315" y="0"/>
                  </a:moveTo>
                  <a:cubicBezTo>
                    <a:pt x="229457" y="6953"/>
                    <a:pt x="228314" y="13716"/>
                    <a:pt x="226886" y="20574"/>
                  </a:cubicBezTo>
                  <a:lnTo>
                    <a:pt x="20669" y="226790"/>
                  </a:lnTo>
                  <a:cubicBezTo>
                    <a:pt x="13811" y="228314"/>
                    <a:pt x="6953" y="229457"/>
                    <a:pt x="0" y="230315"/>
                  </a:cubicBezTo>
                  <a:close/>
                </a:path>
              </a:pathLst>
            </a:custGeom>
            <a:grpFill/>
            <a:ln w="9525"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6246C574-90D4-412B-9444-203F7C83CD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18682" y="3551682"/>
              <a:ext cx="112871" cy="112871"/>
            </a:xfrm>
            <a:custGeom>
              <a:avLst/>
              <a:gdLst>
                <a:gd name="connsiteX0" fmla="*/ 112871 w 112871"/>
                <a:gd name="connsiteY0" fmla="*/ 0 h 112871"/>
                <a:gd name="connsiteX1" fmla="*/ 0 w 112871"/>
                <a:gd name="connsiteY1" fmla="*/ 112871 h 112871"/>
              </a:gdLst>
              <a:ahLst/>
              <a:cxnLst>
                <a:cxn ang="0">
                  <a:pos x="connsiteX0" y="connsiteY0"/>
                </a:cxn>
                <a:cxn ang="0">
                  <a:pos x="connsiteX1" y="connsiteY1"/>
                </a:cxn>
              </a:cxnLst>
              <a:rect l="l" t="t" r="r" b="b"/>
              <a:pathLst>
                <a:path w="112871" h="112871">
                  <a:moveTo>
                    <a:pt x="112871" y="0"/>
                  </a:moveTo>
                  <a:cubicBezTo>
                    <a:pt x="87618" y="48239"/>
                    <a:pt x="48239" y="87618"/>
                    <a:pt x="0" y="112871"/>
                  </a:cubicBezTo>
                  <a:close/>
                </a:path>
              </a:pathLst>
            </a:custGeom>
            <a:grpFill/>
            <a:ln w="9525" cap="flat">
              <a:noFill/>
              <a:prstDash val="solid"/>
              <a:miter/>
            </a:ln>
          </p:spPr>
          <p:txBody>
            <a:bodyPr rtlCol="0" anchor="ctr"/>
            <a:lstStyle/>
            <a:p>
              <a:endParaRPr lang="en-US"/>
            </a:p>
          </p:txBody>
        </p:sp>
      </p:grpSp>
      <p:sp>
        <p:nvSpPr>
          <p:cNvPr id="3" name="Content Placeholder 2"/>
          <p:cNvSpPr>
            <a:spLocks noGrp="1"/>
          </p:cNvSpPr>
          <p:nvPr>
            <p:ph idx="1"/>
          </p:nvPr>
        </p:nvSpPr>
        <p:spPr>
          <a:xfrm>
            <a:off x="4857952" y="685805"/>
            <a:ext cx="3731078" cy="5534019"/>
          </a:xfrm>
        </p:spPr>
        <p:txBody>
          <a:bodyPr>
            <a:normAutofit/>
          </a:bodyPr>
          <a:lstStyle/>
          <a:p>
            <a:pPr>
              <a:lnSpc>
                <a:spcPct val="90000"/>
              </a:lnSpc>
              <a:defRPr sz="1800">
                <a:latin typeface="Arial"/>
              </a:defRPr>
            </a:pPr>
            <a:r>
              <a:rPr lang="en-US" sz="1300">
                <a:solidFill>
                  <a:schemeClr val="bg1"/>
                </a:solidFill>
              </a:rPr>
              <a:t>• Check your daily and weekly schedule in the Generations app or as directed by your agency.</a:t>
            </a:r>
          </a:p>
          <a:p>
            <a:pPr>
              <a:lnSpc>
                <a:spcPct val="90000"/>
              </a:lnSpc>
              <a:defRPr sz="1800">
                <a:latin typeface="Arial"/>
              </a:defRPr>
            </a:pPr>
            <a:endParaRPr lang="en-US" sz="1300">
              <a:solidFill>
                <a:schemeClr val="bg1"/>
              </a:solidFill>
            </a:endParaRPr>
          </a:p>
          <a:p>
            <a:pPr>
              <a:lnSpc>
                <a:spcPct val="90000"/>
              </a:lnSpc>
              <a:defRPr sz="1800">
                <a:latin typeface="Arial"/>
              </a:defRPr>
            </a:pPr>
            <a:r>
              <a:rPr lang="en-US" sz="1300">
                <a:solidFill>
                  <a:schemeClr val="bg1"/>
                </a:solidFill>
              </a:rPr>
              <a:t>• Arrive on time for all scheduled visits—punctuality is essential to client care.</a:t>
            </a:r>
          </a:p>
          <a:p>
            <a:pPr>
              <a:lnSpc>
                <a:spcPct val="90000"/>
              </a:lnSpc>
              <a:defRPr sz="1800">
                <a:latin typeface="Arial"/>
              </a:defRPr>
            </a:pPr>
            <a:endParaRPr lang="en-US" sz="1300">
              <a:solidFill>
                <a:schemeClr val="bg1"/>
              </a:solidFill>
            </a:endParaRPr>
          </a:p>
          <a:p>
            <a:pPr>
              <a:lnSpc>
                <a:spcPct val="90000"/>
              </a:lnSpc>
              <a:defRPr sz="1800">
                <a:latin typeface="Arial"/>
              </a:defRPr>
            </a:pPr>
            <a:r>
              <a:rPr lang="en-US" sz="1300">
                <a:solidFill>
                  <a:schemeClr val="bg1"/>
                </a:solidFill>
              </a:rPr>
              <a:t>• Notify your supervisor immediately if you are running late or unable to attend a shift.</a:t>
            </a:r>
          </a:p>
          <a:p>
            <a:pPr>
              <a:lnSpc>
                <a:spcPct val="90000"/>
              </a:lnSpc>
              <a:defRPr sz="1800">
                <a:latin typeface="Arial"/>
              </a:defRPr>
            </a:pPr>
            <a:endParaRPr lang="en-US" sz="1300">
              <a:solidFill>
                <a:schemeClr val="bg1"/>
              </a:solidFill>
            </a:endParaRPr>
          </a:p>
          <a:p>
            <a:pPr>
              <a:lnSpc>
                <a:spcPct val="90000"/>
              </a:lnSpc>
              <a:defRPr sz="1800">
                <a:latin typeface="Arial"/>
              </a:defRPr>
            </a:pPr>
            <a:r>
              <a:rPr lang="en-US" sz="1300">
                <a:solidFill>
                  <a:schemeClr val="bg1"/>
                </a:solidFill>
              </a:rPr>
              <a:t>• Use the mobile app to clock in and out at the client’s home.</a:t>
            </a:r>
          </a:p>
          <a:p>
            <a:pPr>
              <a:lnSpc>
                <a:spcPct val="90000"/>
              </a:lnSpc>
              <a:defRPr sz="1800">
                <a:latin typeface="Arial"/>
              </a:defRPr>
            </a:pPr>
            <a:endParaRPr lang="en-US" sz="1300">
              <a:solidFill>
                <a:schemeClr val="bg1"/>
              </a:solidFill>
            </a:endParaRPr>
          </a:p>
          <a:p>
            <a:pPr>
              <a:lnSpc>
                <a:spcPct val="90000"/>
              </a:lnSpc>
              <a:defRPr sz="1800">
                <a:latin typeface="Arial"/>
              </a:defRPr>
            </a:pPr>
            <a:r>
              <a:rPr lang="en-US" sz="1300">
                <a:solidFill>
                  <a:schemeClr val="bg1"/>
                </a:solidFill>
              </a:rPr>
              <a:t>• Ensure your time records accurately reflect your visit duration and services provided.</a:t>
            </a:r>
          </a:p>
          <a:p>
            <a:pPr>
              <a:lnSpc>
                <a:spcPct val="90000"/>
              </a:lnSpc>
              <a:defRPr sz="1800">
                <a:latin typeface="Arial"/>
              </a:defRPr>
            </a:pPr>
            <a:endParaRPr lang="en-US" sz="1300">
              <a:solidFill>
                <a:schemeClr val="bg1"/>
              </a:solidFill>
            </a:endParaRPr>
          </a:p>
          <a:p>
            <a:pPr>
              <a:lnSpc>
                <a:spcPct val="90000"/>
              </a:lnSpc>
              <a:defRPr sz="1800">
                <a:latin typeface="Arial"/>
              </a:defRPr>
            </a:pPr>
            <a:r>
              <a:rPr lang="en-US" sz="1300">
                <a:solidFill>
                  <a:schemeClr val="bg1"/>
                </a:solidFill>
              </a:rPr>
              <a:t>• Never falsify timesheets—this is a serious violation and may result in disciplinary action.</a:t>
            </a:r>
          </a:p>
          <a:p>
            <a:pPr marL="0" indent="0">
              <a:lnSpc>
                <a:spcPct val="90000"/>
              </a:lnSpc>
              <a:buNone/>
              <a:defRPr sz="1800">
                <a:latin typeface="Arial"/>
              </a:defRPr>
            </a:pPr>
            <a:endParaRPr lang="en-US" sz="1300">
              <a:solidFill>
                <a:schemeClr val="bg1"/>
              </a:solidFill>
            </a:endParaRPr>
          </a:p>
          <a:p>
            <a:pPr>
              <a:lnSpc>
                <a:spcPct val="90000"/>
              </a:lnSpc>
              <a:defRPr sz="1800">
                <a:latin typeface="Arial"/>
              </a:defRPr>
            </a:pPr>
            <a:r>
              <a:rPr lang="en-US" sz="1300">
                <a:solidFill>
                  <a:schemeClr val="bg1"/>
                </a:solidFill>
              </a:rPr>
              <a:t>• Follow call-in/call-out procedures if you're unable to use the app.</a:t>
            </a:r>
          </a:p>
          <a:p>
            <a:pPr>
              <a:lnSpc>
                <a:spcPct val="90000"/>
              </a:lnSpc>
              <a:defRPr sz="1800">
                <a:latin typeface="Arial"/>
              </a:defRPr>
            </a:pPr>
            <a:endParaRPr lang="en-US" sz="1300">
              <a:solidFill>
                <a:schemeClr val="bg1"/>
              </a:solidFill>
            </a:endParaRPr>
          </a:p>
          <a:p>
            <a:pPr>
              <a:lnSpc>
                <a:spcPct val="90000"/>
              </a:lnSpc>
              <a:defRPr sz="1800">
                <a:latin typeface="Arial"/>
              </a:defRPr>
            </a:pPr>
            <a:r>
              <a:rPr lang="en-US" sz="1300">
                <a:solidFill>
                  <a:schemeClr val="bg1"/>
                </a:solidFill>
              </a:rPr>
              <a:t>• Keep communication open with your scheduler and follow agency protocols for requesting time off.</a:t>
            </a:r>
          </a:p>
          <a:p>
            <a:pPr>
              <a:lnSpc>
                <a:spcPct val="90000"/>
              </a:lnSpc>
            </a:pPr>
            <a:endParaRPr lang="en-US" sz="1300">
              <a:solidFill>
                <a:schemeClr val="bg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14C2221-2B8C-494D-9442-F812DF4E8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3513931"/>
            <a:ext cx="2357437" cy="2601119"/>
          </a:xfrm>
        </p:spPr>
        <p:txBody>
          <a:bodyPr anchor="t">
            <a:normAutofit/>
          </a:bodyPr>
          <a:lstStyle/>
          <a:p>
            <a:pPr>
              <a:defRPr sz="3600" b="1">
                <a:solidFill>
                  <a:srgbClr val="00468C"/>
                </a:solidFill>
              </a:defRPr>
            </a:pPr>
            <a:r>
              <a:rPr lang="en-US" sz="3200"/>
              <a:t>Performance Evaluations</a:t>
            </a:r>
          </a:p>
        </p:txBody>
      </p:sp>
      <p:pic>
        <p:nvPicPr>
          <p:cNvPr id="7" name="Graphic 6" descr="Diploma">
            <a:extLst>
              <a:ext uri="{FF2B5EF4-FFF2-40B4-BE49-F238E27FC236}">
                <a16:creationId xmlns:a16="http://schemas.microsoft.com/office/drawing/2014/main" id="{C531A9E6-0F67-4D8F-8033-400CDBB9EDE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85900" y="2543970"/>
            <a:ext cx="685800" cy="685800"/>
          </a:xfrm>
          <a:prstGeom prst="rect">
            <a:avLst/>
          </a:prstGeom>
        </p:spPr>
      </p:pic>
      <p:sp>
        <p:nvSpPr>
          <p:cNvPr id="3" name="Content Placeholder 2"/>
          <p:cNvSpPr>
            <a:spLocks noGrp="1"/>
          </p:cNvSpPr>
          <p:nvPr>
            <p:ph idx="1"/>
          </p:nvPr>
        </p:nvSpPr>
        <p:spPr>
          <a:xfrm>
            <a:off x="3150489" y="730249"/>
            <a:ext cx="5364860" cy="5384801"/>
          </a:xfrm>
        </p:spPr>
        <p:txBody>
          <a:bodyPr anchor="ctr">
            <a:normAutofit/>
          </a:bodyPr>
          <a:lstStyle/>
          <a:p>
            <a:pPr>
              <a:lnSpc>
                <a:spcPct val="90000"/>
              </a:lnSpc>
              <a:defRPr sz="1800">
                <a:latin typeface="Arial"/>
              </a:defRPr>
            </a:pPr>
            <a:r>
              <a:rPr lang="en-US" sz="1200" dirty="0"/>
              <a:t>• Performance evaluations are conducted regularly to ensure quality care and professional growth.</a:t>
            </a:r>
          </a:p>
          <a:p>
            <a:pPr>
              <a:lnSpc>
                <a:spcPct val="90000"/>
              </a:lnSpc>
              <a:defRPr sz="1800">
                <a:latin typeface="Arial"/>
              </a:defRPr>
            </a:pPr>
            <a:endParaRPr lang="en-US" sz="1200" dirty="0"/>
          </a:p>
          <a:p>
            <a:pPr>
              <a:lnSpc>
                <a:spcPct val="90000"/>
              </a:lnSpc>
              <a:defRPr sz="1800">
                <a:latin typeface="Arial"/>
              </a:defRPr>
            </a:pPr>
            <a:r>
              <a:rPr lang="en-US" sz="1200" dirty="0"/>
              <a:t>• Evaluations may be done annually, during probation periods, or after client feedback.</a:t>
            </a:r>
          </a:p>
          <a:p>
            <a:pPr>
              <a:lnSpc>
                <a:spcPct val="90000"/>
              </a:lnSpc>
              <a:defRPr sz="1800">
                <a:latin typeface="Arial"/>
              </a:defRPr>
            </a:pPr>
            <a:endParaRPr lang="en-US" sz="1200" dirty="0"/>
          </a:p>
          <a:p>
            <a:pPr>
              <a:lnSpc>
                <a:spcPct val="90000"/>
              </a:lnSpc>
              <a:defRPr sz="1800">
                <a:latin typeface="Arial"/>
              </a:defRPr>
            </a:pPr>
            <a:r>
              <a:rPr lang="en-US" sz="1200" dirty="0"/>
              <a:t>• Key evaluation areas include punctuality, communication, professionalism, and care quality.</a:t>
            </a:r>
          </a:p>
          <a:p>
            <a:pPr>
              <a:lnSpc>
                <a:spcPct val="90000"/>
              </a:lnSpc>
              <a:defRPr sz="1800">
                <a:latin typeface="Arial"/>
              </a:defRPr>
            </a:pPr>
            <a:endParaRPr lang="en-US" sz="1200" dirty="0"/>
          </a:p>
          <a:p>
            <a:pPr>
              <a:lnSpc>
                <a:spcPct val="90000"/>
              </a:lnSpc>
              <a:defRPr sz="1800">
                <a:latin typeface="Arial"/>
              </a:defRPr>
            </a:pPr>
            <a:r>
              <a:rPr lang="en-US" sz="1200" dirty="0"/>
              <a:t>• Supervisors may review documentation accuracy, adherence to care plans, and safety practices.</a:t>
            </a:r>
          </a:p>
          <a:p>
            <a:pPr>
              <a:lnSpc>
                <a:spcPct val="90000"/>
              </a:lnSpc>
              <a:defRPr sz="1800">
                <a:latin typeface="Arial"/>
              </a:defRPr>
            </a:pPr>
            <a:endParaRPr lang="en-US" sz="1200" dirty="0"/>
          </a:p>
          <a:p>
            <a:pPr>
              <a:lnSpc>
                <a:spcPct val="90000"/>
              </a:lnSpc>
              <a:defRPr sz="1800">
                <a:latin typeface="Arial"/>
              </a:defRPr>
            </a:pPr>
            <a:r>
              <a:rPr lang="en-US" sz="1200" dirty="0"/>
              <a:t>• Use evaluations as a learning tool—ask questions and set goals for improvement.</a:t>
            </a:r>
          </a:p>
          <a:p>
            <a:pPr>
              <a:lnSpc>
                <a:spcPct val="90000"/>
              </a:lnSpc>
              <a:defRPr sz="1800">
                <a:latin typeface="Arial"/>
              </a:defRPr>
            </a:pPr>
            <a:endParaRPr lang="en-US" sz="1200" dirty="0"/>
          </a:p>
          <a:p>
            <a:pPr>
              <a:lnSpc>
                <a:spcPct val="90000"/>
              </a:lnSpc>
              <a:defRPr sz="1800">
                <a:latin typeface="Arial"/>
              </a:defRPr>
            </a:pPr>
            <a:r>
              <a:rPr lang="en-US" sz="1200" dirty="0"/>
              <a:t>• Consistent high performance may lead to recognition, more hours, or advancement opportunities.</a:t>
            </a:r>
          </a:p>
          <a:p>
            <a:pPr>
              <a:lnSpc>
                <a:spcPct val="90000"/>
              </a:lnSpc>
              <a:defRPr sz="1800">
                <a:latin typeface="Arial"/>
              </a:defRPr>
            </a:pPr>
            <a:endParaRPr lang="en-US" sz="1200" dirty="0"/>
          </a:p>
          <a:p>
            <a:pPr>
              <a:lnSpc>
                <a:spcPct val="90000"/>
              </a:lnSpc>
              <a:defRPr sz="1800">
                <a:latin typeface="Arial"/>
              </a:defRPr>
            </a:pPr>
            <a:r>
              <a:rPr lang="en-US" sz="1200" dirty="0"/>
              <a:t>• Unsatisfactory evaluations may result in additional training or corrective action.</a:t>
            </a:r>
          </a:p>
          <a:p>
            <a:pPr>
              <a:lnSpc>
                <a:spcPct val="90000"/>
              </a:lnSpc>
              <a:defRPr sz="1800">
                <a:latin typeface="Arial"/>
              </a:defRPr>
            </a:pPr>
            <a:endParaRPr lang="en-US" sz="1200" dirty="0"/>
          </a:p>
          <a:p>
            <a:pPr>
              <a:lnSpc>
                <a:spcPct val="90000"/>
              </a:lnSpc>
              <a:defRPr sz="1800">
                <a:latin typeface="Arial"/>
              </a:defRPr>
            </a:pPr>
            <a:r>
              <a:rPr lang="en-US" sz="1200" dirty="0"/>
              <a:t>• Maintain open communication with your supervisor and seek feedback throughout the year.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B14C2221-2B8C-494D-9442-F812DF4E8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628650" y="3513931"/>
            <a:ext cx="2357437" cy="2601119"/>
          </a:xfrm>
        </p:spPr>
        <p:txBody>
          <a:bodyPr anchor="t">
            <a:normAutofit/>
          </a:bodyPr>
          <a:lstStyle/>
          <a:p>
            <a:pPr>
              <a:defRPr sz="3600" b="1">
                <a:solidFill>
                  <a:srgbClr val="00468C"/>
                </a:solidFill>
              </a:defRPr>
            </a:pPr>
            <a:r>
              <a:rPr lang="en-US" sz="3500"/>
              <a:t>Incident Reporting</a:t>
            </a:r>
          </a:p>
        </p:txBody>
      </p:sp>
      <p:pic>
        <p:nvPicPr>
          <p:cNvPr id="13" name="Graphic 12" descr="Warning">
            <a:extLst>
              <a:ext uri="{FF2B5EF4-FFF2-40B4-BE49-F238E27FC236}">
                <a16:creationId xmlns:a16="http://schemas.microsoft.com/office/drawing/2014/main" id="{62538134-26F7-9688-809A-720B33986A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85900" y="2543970"/>
            <a:ext cx="685800" cy="685800"/>
          </a:xfrm>
          <a:prstGeom prst="rect">
            <a:avLst/>
          </a:prstGeom>
        </p:spPr>
      </p:pic>
      <p:sp>
        <p:nvSpPr>
          <p:cNvPr id="3" name="Content Placeholder 2"/>
          <p:cNvSpPr>
            <a:spLocks noGrp="1"/>
          </p:cNvSpPr>
          <p:nvPr>
            <p:ph idx="1"/>
          </p:nvPr>
        </p:nvSpPr>
        <p:spPr>
          <a:xfrm>
            <a:off x="3150489" y="730249"/>
            <a:ext cx="5364860" cy="5384801"/>
          </a:xfrm>
        </p:spPr>
        <p:txBody>
          <a:bodyPr anchor="ctr">
            <a:normAutofit/>
          </a:bodyPr>
          <a:lstStyle/>
          <a:p>
            <a:pPr>
              <a:lnSpc>
                <a:spcPct val="90000"/>
              </a:lnSpc>
              <a:defRPr sz="1800">
                <a:latin typeface="Arial"/>
              </a:defRPr>
            </a:pPr>
            <a:r>
              <a:rPr lang="en-US" sz="1200"/>
              <a:t>• Report any unusual or unsafe event immediately to your supervisor or agency.</a:t>
            </a:r>
          </a:p>
          <a:p>
            <a:pPr>
              <a:lnSpc>
                <a:spcPct val="90000"/>
              </a:lnSpc>
              <a:defRPr sz="1800">
                <a:latin typeface="Arial"/>
              </a:defRPr>
            </a:pPr>
            <a:endParaRPr lang="en-US" sz="1200"/>
          </a:p>
          <a:p>
            <a:pPr>
              <a:lnSpc>
                <a:spcPct val="90000"/>
              </a:lnSpc>
              <a:defRPr sz="1800">
                <a:latin typeface="Arial"/>
              </a:defRPr>
            </a:pPr>
            <a:r>
              <a:rPr lang="en-US" sz="1200"/>
              <a:t>• Incidents include client falls, injuries, medication errors, or abuse suspicions.</a:t>
            </a:r>
          </a:p>
          <a:p>
            <a:pPr>
              <a:lnSpc>
                <a:spcPct val="90000"/>
              </a:lnSpc>
              <a:defRPr sz="1800">
                <a:latin typeface="Arial"/>
              </a:defRPr>
            </a:pPr>
            <a:endParaRPr lang="en-US" sz="1200"/>
          </a:p>
          <a:p>
            <a:pPr>
              <a:lnSpc>
                <a:spcPct val="90000"/>
              </a:lnSpc>
              <a:defRPr sz="1800">
                <a:latin typeface="Arial"/>
              </a:defRPr>
            </a:pPr>
            <a:r>
              <a:rPr lang="en-US" sz="1200"/>
              <a:t>• Even if no one is hurt, a report should still be made to ensure proper follow-up.</a:t>
            </a:r>
          </a:p>
          <a:p>
            <a:pPr>
              <a:lnSpc>
                <a:spcPct val="90000"/>
              </a:lnSpc>
              <a:defRPr sz="1800">
                <a:latin typeface="Arial"/>
              </a:defRPr>
            </a:pPr>
            <a:endParaRPr lang="en-US" sz="1200"/>
          </a:p>
          <a:p>
            <a:pPr>
              <a:lnSpc>
                <a:spcPct val="90000"/>
              </a:lnSpc>
              <a:defRPr sz="1800">
                <a:latin typeface="Arial"/>
              </a:defRPr>
            </a:pPr>
            <a:r>
              <a:rPr lang="en-US" sz="1200"/>
              <a:t>• Complete the agency’s incident report form as soon as possible after the event.</a:t>
            </a:r>
          </a:p>
          <a:p>
            <a:pPr>
              <a:lnSpc>
                <a:spcPct val="90000"/>
              </a:lnSpc>
              <a:defRPr sz="1800">
                <a:latin typeface="Arial"/>
              </a:defRPr>
            </a:pPr>
            <a:endParaRPr lang="en-US" sz="1200"/>
          </a:p>
          <a:p>
            <a:pPr>
              <a:lnSpc>
                <a:spcPct val="90000"/>
              </a:lnSpc>
              <a:defRPr sz="1800">
                <a:latin typeface="Arial"/>
              </a:defRPr>
            </a:pPr>
            <a:r>
              <a:rPr lang="en-US" sz="1200"/>
              <a:t>• Include accurate details: what happened, when, where, who was involved, and what actions were taken.</a:t>
            </a:r>
          </a:p>
          <a:p>
            <a:pPr>
              <a:lnSpc>
                <a:spcPct val="90000"/>
              </a:lnSpc>
              <a:defRPr sz="1800">
                <a:latin typeface="Arial"/>
              </a:defRPr>
            </a:pPr>
            <a:endParaRPr lang="en-US" sz="1200"/>
          </a:p>
          <a:p>
            <a:pPr>
              <a:lnSpc>
                <a:spcPct val="90000"/>
              </a:lnSpc>
              <a:defRPr sz="1800">
                <a:latin typeface="Arial"/>
              </a:defRPr>
            </a:pPr>
            <a:r>
              <a:rPr lang="en-US" sz="1200"/>
              <a:t>• Remain calm and supportive if the client is upset—do not assign blame.</a:t>
            </a:r>
          </a:p>
          <a:p>
            <a:pPr>
              <a:lnSpc>
                <a:spcPct val="90000"/>
              </a:lnSpc>
              <a:defRPr sz="1800">
                <a:latin typeface="Arial"/>
              </a:defRPr>
            </a:pPr>
            <a:endParaRPr lang="en-US" sz="1200"/>
          </a:p>
          <a:p>
            <a:pPr>
              <a:lnSpc>
                <a:spcPct val="90000"/>
              </a:lnSpc>
              <a:defRPr sz="1800">
                <a:latin typeface="Arial"/>
              </a:defRPr>
            </a:pPr>
            <a:r>
              <a:rPr lang="en-US" sz="1200"/>
              <a:t>• Never attempt to cover up or ignore an incident, no matter how small.</a:t>
            </a:r>
          </a:p>
          <a:p>
            <a:pPr>
              <a:lnSpc>
                <a:spcPct val="90000"/>
              </a:lnSpc>
              <a:defRPr sz="1800">
                <a:latin typeface="Arial"/>
              </a:defRPr>
            </a:pPr>
            <a:endParaRPr lang="en-US" sz="1200"/>
          </a:p>
          <a:p>
            <a:pPr>
              <a:lnSpc>
                <a:spcPct val="90000"/>
              </a:lnSpc>
              <a:defRPr sz="1800">
                <a:latin typeface="Arial"/>
              </a:defRPr>
            </a:pPr>
            <a:r>
              <a:rPr lang="en-US" sz="1200"/>
              <a:t>• Follow all documentation and communication protocols for reporting incidents.</a:t>
            </a:r>
          </a:p>
          <a:p>
            <a:pPr>
              <a:lnSpc>
                <a:spcPct val="90000"/>
              </a:lnSpc>
              <a:defRPr sz="1800">
                <a:latin typeface="Arial"/>
              </a:defRPr>
            </a:pPr>
            <a:endParaRPr lang="en-US" sz="1200"/>
          </a:p>
          <a:p>
            <a:pPr>
              <a:lnSpc>
                <a:spcPct val="90000"/>
              </a:lnSpc>
              <a:defRPr sz="1800">
                <a:latin typeface="Arial"/>
              </a:defRPr>
            </a:pPr>
            <a:r>
              <a:rPr lang="en-US" sz="1200"/>
              <a:t>• Proper reporting protects clients, staff, and the agency, and ensures continuous quality improvement.</a:t>
            </a:r>
          </a:p>
          <a:p>
            <a:pPr>
              <a:lnSpc>
                <a:spcPct val="90000"/>
              </a:lnSpc>
            </a:pPr>
            <a:endParaRPr lang="en-US" sz="12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9143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hand writing on a white board&#10;&#10;AI-generated content may be incorrect.">
            <a:extLst>
              <a:ext uri="{FF2B5EF4-FFF2-40B4-BE49-F238E27FC236}">
                <a16:creationId xmlns:a16="http://schemas.microsoft.com/office/drawing/2014/main" id="{5E7FB75D-C88C-BE17-ACED-B81D6665702C}"/>
              </a:ext>
            </a:extLst>
          </p:cNvPr>
          <p:cNvPicPr>
            <a:picLocks noChangeAspect="1"/>
          </p:cNvPicPr>
          <p:nvPr/>
        </p:nvPicPr>
        <p:blipFill>
          <a:blip r:embed="rId3">
            <a:alphaModFix amt="55000"/>
            <a:extLst>
              <a:ext uri="{837473B0-CC2E-450A-ABE3-18F120FF3D39}">
                <a1611:picAttrSrcUrl xmlns:a1611="http://schemas.microsoft.com/office/drawing/2016/11/main" r:id="rId4"/>
              </a:ext>
            </a:extLst>
          </a:blip>
          <a:srcRect l="6094" r="4904" b="-2"/>
          <a:stretch>
            <a:fillRect/>
          </a:stretch>
        </p:blipFill>
        <p:spPr>
          <a:xfrm>
            <a:off x="20" y="-9107"/>
            <a:ext cx="9143980" cy="6858000"/>
          </a:xfrm>
          <a:prstGeom prst="rect">
            <a:avLst/>
          </a:prstGeom>
        </p:spPr>
      </p:pic>
      <p:sp>
        <p:nvSpPr>
          <p:cNvPr id="2" name="Title 1"/>
          <p:cNvSpPr>
            <a:spLocks noGrp="1"/>
          </p:cNvSpPr>
          <p:nvPr>
            <p:ph type="title"/>
          </p:nvPr>
        </p:nvSpPr>
        <p:spPr>
          <a:xfrm>
            <a:off x="515125" y="591344"/>
            <a:ext cx="2400300" cy="5585619"/>
          </a:xfrm>
        </p:spPr>
        <p:txBody>
          <a:bodyPr>
            <a:normAutofit/>
          </a:bodyPr>
          <a:lstStyle/>
          <a:p>
            <a:pPr>
              <a:defRPr sz="3600" b="1">
                <a:solidFill>
                  <a:srgbClr val="00468C"/>
                </a:solidFill>
              </a:defRPr>
            </a:pPr>
            <a:r>
              <a:rPr lang="en-US" sz="3600">
                <a:solidFill>
                  <a:srgbClr val="FFFFFF"/>
                </a:solidFill>
              </a:rPr>
              <a:t>Abuse &amp; Neglect</a:t>
            </a:r>
          </a:p>
        </p:txBody>
      </p:sp>
      <p:sp>
        <p:nvSpPr>
          <p:cNvPr id="15" name="Arc 14">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3335481" y="591344"/>
            <a:ext cx="5179868" cy="5585619"/>
          </a:xfrm>
        </p:spPr>
        <p:txBody>
          <a:bodyPr anchor="ctr">
            <a:normAutofit/>
          </a:bodyPr>
          <a:lstStyle/>
          <a:p>
            <a:pPr>
              <a:lnSpc>
                <a:spcPct val="90000"/>
              </a:lnSpc>
              <a:defRPr sz="1800">
                <a:latin typeface="Arial"/>
              </a:defRPr>
            </a:pPr>
            <a:r>
              <a:rPr lang="en-US" sz="1300">
                <a:solidFill>
                  <a:srgbClr val="FFFFFF"/>
                </a:solidFill>
              </a:rPr>
              <a:t>• Abuse can be physical, emotional, sexual, financial, or verbal harm to a client.</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Neglect is the failure to provide necessary care, resulting in harm or risk of harm.</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Signs of abuse may include unexplained injuries, fearfulness, withdrawal, or changes in behavior.</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Signs of neglect include poor hygiene, untreated medical issues, or unsafe living conditions.</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All home health aides are mandated reporters—report suspicions immediately to your supervisor or agency.</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Do not confront the abuser or attempt to investigate on your own.</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Document what you see and hear clearly, factually, and without opinion.</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Timely reporting protects the client and ensures proper intervention.</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 Failing to report suspected abuse or neglect can lead to disciplinary and legal consequences.</a:t>
            </a:r>
          </a:p>
          <a:p>
            <a:pPr>
              <a:lnSpc>
                <a:spcPct val="90000"/>
              </a:lnSpc>
            </a:pPr>
            <a:endParaRPr lang="en-US" sz="1300">
              <a:solidFill>
                <a:srgbClr val="FFFFFF"/>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27" y="-1"/>
            <a:ext cx="9143999"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2774" y="670559"/>
            <a:ext cx="3512491" cy="2148841"/>
          </a:xfrm>
        </p:spPr>
        <p:txBody>
          <a:bodyPr anchor="t">
            <a:normAutofit/>
          </a:bodyPr>
          <a:lstStyle/>
          <a:p>
            <a:pPr>
              <a:defRPr sz="3600" b="1">
                <a:solidFill>
                  <a:srgbClr val="00468C"/>
                </a:solidFill>
              </a:defRPr>
            </a:pPr>
            <a:r>
              <a:rPr lang="en-US" sz="3600"/>
              <a:t>Drug-Free Workplace</a:t>
            </a:r>
          </a:p>
        </p:txBody>
      </p:sp>
      <p:pic>
        <p:nvPicPr>
          <p:cNvPr id="7" name="Picture 6" descr="A red hand with white text&#10;&#10;AI-generated content may be incorrect.">
            <a:extLst>
              <a:ext uri="{FF2B5EF4-FFF2-40B4-BE49-F238E27FC236}">
                <a16:creationId xmlns:a16="http://schemas.microsoft.com/office/drawing/2014/main" id="{54BAE739-02E1-5EB4-4B0B-6D1B228C003E}"/>
              </a:ext>
            </a:extLst>
          </p:cNvPr>
          <p:cNvPicPr>
            <a:picLocks noChangeAspect="1"/>
          </p:cNvPicPr>
          <p:nvPr/>
        </p:nvPicPr>
        <p:blipFill>
          <a:blip r:embed="rId3">
            <a:extLst>
              <a:ext uri="{837473B0-CC2E-450A-ABE3-18F120FF3D39}">
                <a1611:picAttrSrcUrl xmlns:a1611="http://schemas.microsoft.com/office/drawing/2016/11/main" r:id="rId4"/>
              </a:ext>
            </a:extLst>
          </a:blip>
          <a:srcRect t="22403" r="-1" b="-1"/>
          <a:stretch>
            <a:fillRect/>
          </a:stretch>
        </p:blipFill>
        <p:spPr>
          <a:xfrm>
            <a:off x="20" y="3105151"/>
            <a:ext cx="4836298"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p:sp>
        <p:nvSpPr>
          <p:cNvPr id="3" name="Content Placeholder 2"/>
          <p:cNvSpPr>
            <a:spLocks noGrp="1"/>
          </p:cNvSpPr>
          <p:nvPr>
            <p:ph idx="1"/>
          </p:nvPr>
        </p:nvSpPr>
        <p:spPr>
          <a:xfrm>
            <a:off x="5097753" y="670559"/>
            <a:ext cx="3416836" cy="5445076"/>
          </a:xfrm>
        </p:spPr>
        <p:txBody>
          <a:bodyPr anchor="t">
            <a:normAutofit/>
          </a:bodyPr>
          <a:lstStyle/>
          <a:p>
            <a:pPr>
              <a:lnSpc>
                <a:spcPct val="90000"/>
              </a:lnSpc>
              <a:defRPr sz="1800">
                <a:latin typeface="Arial"/>
              </a:defRPr>
            </a:pPr>
            <a:r>
              <a:rPr lang="en-US" sz="1200"/>
              <a:t>• Signal Health Group is committed to maintaining a safe, drug-free work environment.</a:t>
            </a:r>
          </a:p>
          <a:p>
            <a:pPr>
              <a:lnSpc>
                <a:spcPct val="90000"/>
              </a:lnSpc>
              <a:defRPr sz="1800">
                <a:latin typeface="Arial"/>
              </a:defRPr>
            </a:pPr>
            <a:endParaRPr lang="en-US" sz="1200"/>
          </a:p>
          <a:p>
            <a:pPr>
              <a:lnSpc>
                <a:spcPct val="90000"/>
              </a:lnSpc>
              <a:defRPr sz="1800">
                <a:latin typeface="Arial"/>
              </a:defRPr>
            </a:pPr>
            <a:r>
              <a:rPr lang="en-US" sz="1200"/>
              <a:t>• All employees are drug tested:</a:t>
            </a:r>
          </a:p>
          <a:p>
            <a:pPr>
              <a:lnSpc>
                <a:spcPct val="90000"/>
              </a:lnSpc>
              <a:defRPr sz="1800">
                <a:latin typeface="Arial"/>
              </a:defRPr>
            </a:pPr>
            <a:r>
              <a:rPr lang="en-US" sz="1200"/>
              <a:t>- Upon hire</a:t>
            </a:r>
          </a:p>
          <a:p>
            <a:pPr>
              <a:lnSpc>
                <a:spcPct val="90000"/>
              </a:lnSpc>
              <a:defRPr sz="1800">
                <a:latin typeface="Arial"/>
              </a:defRPr>
            </a:pPr>
            <a:r>
              <a:rPr lang="en-US" sz="1200"/>
              <a:t>- After an incident</a:t>
            </a:r>
          </a:p>
          <a:p>
            <a:pPr>
              <a:lnSpc>
                <a:spcPct val="90000"/>
              </a:lnSpc>
              <a:defRPr sz="1800">
                <a:latin typeface="Arial"/>
              </a:defRPr>
            </a:pPr>
            <a:r>
              <a:rPr lang="en-US" sz="1200"/>
              <a:t>- If there is probable cause</a:t>
            </a:r>
          </a:p>
          <a:p>
            <a:pPr>
              <a:lnSpc>
                <a:spcPct val="90000"/>
              </a:lnSpc>
              <a:defRPr sz="1800">
                <a:latin typeface="Arial"/>
              </a:defRPr>
            </a:pPr>
            <a:r>
              <a:rPr lang="en-US" sz="1200"/>
              <a:t>- Randomly</a:t>
            </a:r>
          </a:p>
          <a:p>
            <a:pPr>
              <a:lnSpc>
                <a:spcPct val="90000"/>
              </a:lnSpc>
              <a:defRPr sz="1800">
                <a:latin typeface="Arial"/>
              </a:defRPr>
            </a:pPr>
            <a:endParaRPr lang="en-US" sz="1200"/>
          </a:p>
          <a:p>
            <a:pPr>
              <a:lnSpc>
                <a:spcPct val="90000"/>
              </a:lnSpc>
              <a:defRPr sz="1800">
                <a:latin typeface="Arial"/>
              </a:defRPr>
            </a:pPr>
            <a:r>
              <a:rPr lang="en-US" sz="1200"/>
              <a:t>• A positive drug test result will result in immediate removal from the schedule for 6 months.</a:t>
            </a:r>
          </a:p>
          <a:p>
            <a:pPr>
              <a:lnSpc>
                <a:spcPct val="90000"/>
              </a:lnSpc>
              <a:defRPr sz="1800">
                <a:latin typeface="Arial"/>
              </a:defRPr>
            </a:pPr>
            <a:endParaRPr lang="en-US" sz="1200"/>
          </a:p>
          <a:p>
            <a:pPr>
              <a:lnSpc>
                <a:spcPct val="90000"/>
              </a:lnSpc>
              <a:defRPr sz="1800">
                <a:latin typeface="Arial"/>
              </a:defRPr>
            </a:pPr>
            <a:r>
              <a:rPr lang="en-US" sz="1200"/>
              <a:t>• After 6 months, a follow-up drug test is required:</a:t>
            </a:r>
          </a:p>
          <a:p>
            <a:pPr>
              <a:lnSpc>
                <a:spcPct val="90000"/>
              </a:lnSpc>
              <a:defRPr sz="1800">
                <a:latin typeface="Arial"/>
              </a:defRPr>
            </a:pPr>
            <a:r>
              <a:rPr lang="en-US" sz="1200"/>
              <a:t>- If negative: You may return to work and will be tested quarterly for one year.</a:t>
            </a:r>
          </a:p>
          <a:p>
            <a:pPr>
              <a:lnSpc>
                <a:spcPct val="90000"/>
              </a:lnSpc>
              <a:defRPr sz="1800">
                <a:latin typeface="Arial"/>
              </a:defRPr>
            </a:pPr>
            <a:r>
              <a:rPr lang="en-US" sz="1200"/>
              <a:t>- If positive: Employment will be terminated.</a:t>
            </a:r>
          </a:p>
          <a:p>
            <a:pPr>
              <a:lnSpc>
                <a:spcPct val="90000"/>
              </a:lnSpc>
              <a:defRPr sz="1800">
                <a:latin typeface="Arial"/>
              </a:defRPr>
            </a:pPr>
            <a:endParaRPr lang="en-US" sz="1200"/>
          </a:p>
          <a:p>
            <a:pPr>
              <a:lnSpc>
                <a:spcPct val="90000"/>
              </a:lnSpc>
              <a:defRPr sz="1800">
                <a:latin typeface="Arial"/>
              </a:defRPr>
            </a:pPr>
            <a:r>
              <a:rPr lang="en-US" sz="1200"/>
              <a:t>• Use of illegal substances or misuse of prescription medications while working is prohibited.</a:t>
            </a:r>
          </a:p>
          <a:p>
            <a:pPr>
              <a:lnSpc>
                <a:spcPct val="90000"/>
              </a:lnSpc>
              <a:defRPr sz="1800">
                <a:latin typeface="Arial"/>
              </a:defRPr>
            </a:pPr>
            <a:endParaRPr lang="en-US" sz="1200"/>
          </a:p>
          <a:p>
            <a:pPr>
              <a:lnSpc>
                <a:spcPct val="90000"/>
              </a:lnSpc>
              <a:defRPr sz="1800">
                <a:latin typeface="Arial"/>
              </a:defRPr>
            </a:pPr>
            <a:r>
              <a:rPr lang="en-US" sz="1200"/>
              <a:t>• This policy protects our clients, staff, and the integrity of our care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27" y="-1"/>
            <a:ext cx="9143999"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2774" y="670559"/>
            <a:ext cx="3512491" cy="2148841"/>
          </a:xfrm>
        </p:spPr>
        <p:txBody>
          <a:bodyPr anchor="t">
            <a:normAutofit/>
          </a:bodyPr>
          <a:lstStyle/>
          <a:p>
            <a:pPr>
              <a:defRPr sz="3600" b="1">
                <a:solidFill>
                  <a:srgbClr val="00468C"/>
                </a:solidFill>
              </a:defRPr>
            </a:pPr>
            <a:r>
              <a:rPr lang="en-US" sz="3600"/>
              <a:t>Harassment &amp; Discrimination</a:t>
            </a:r>
          </a:p>
        </p:txBody>
      </p:sp>
      <p:pic>
        <p:nvPicPr>
          <p:cNvPr id="7" name="Picture 6" descr="A blue alarm clock on a yellow background&#10;&#10;AI-generated content may be incorrect.">
            <a:extLst>
              <a:ext uri="{FF2B5EF4-FFF2-40B4-BE49-F238E27FC236}">
                <a16:creationId xmlns:a16="http://schemas.microsoft.com/office/drawing/2014/main" id="{D436EC91-D415-B5A3-F35E-6E6D88405568}"/>
              </a:ext>
            </a:extLst>
          </p:cNvPr>
          <p:cNvPicPr>
            <a:picLocks noChangeAspect="1"/>
          </p:cNvPicPr>
          <p:nvPr/>
        </p:nvPicPr>
        <p:blipFill>
          <a:blip r:embed="rId3">
            <a:extLst>
              <a:ext uri="{837473B0-CC2E-450A-ABE3-18F120FF3D39}">
                <a1611:picAttrSrcUrl xmlns:a1611="http://schemas.microsoft.com/office/drawing/2016/11/main" r:id="rId4"/>
              </a:ext>
            </a:extLst>
          </a:blip>
          <a:srcRect l="3433" r="21502" b="2"/>
          <a:stretch>
            <a:fillRect/>
          </a:stretch>
        </p:blipFill>
        <p:spPr>
          <a:xfrm>
            <a:off x="20" y="3105151"/>
            <a:ext cx="4836298"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p:sp>
        <p:nvSpPr>
          <p:cNvPr id="3" name="Content Placeholder 2"/>
          <p:cNvSpPr>
            <a:spLocks noGrp="1"/>
          </p:cNvSpPr>
          <p:nvPr>
            <p:ph idx="1"/>
          </p:nvPr>
        </p:nvSpPr>
        <p:spPr>
          <a:xfrm>
            <a:off x="5097753" y="670558"/>
            <a:ext cx="3416836" cy="5602919"/>
          </a:xfrm>
        </p:spPr>
        <p:txBody>
          <a:bodyPr anchor="t">
            <a:normAutofit/>
          </a:bodyPr>
          <a:lstStyle/>
          <a:p>
            <a:pPr>
              <a:lnSpc>
                <a:spcPct val="90000"/>
              </a:lnSpc>
              <a:defRPr sz="1800">
                <a:latin typeface="Arial"/>
              </a:defRPr>
            </a:pPr>
            <a:r>
              <a:rPr lang="en-US" sz="1050" dirty="0"/>
              <a:t>• All employees have the right to work in an environment free from harassment and discrimination.</a:t>
            </a:r>
          </a:p>
          <a:p>
            <a:pPr>
              <a:lnSpc>
                <a:spcPct val="90000"/>
              </a:lnSpc>
              <a:defRPr sz="1800">
                <a:latin typeface="Arial"/>
              </a:defRPr>
            </a:pPr>
            <a:endParaRPr lang="en-US" sz="1050" dirty="0"/>
          </a:p>
          <a:p>
            <a:pPr>
              <a:lnSpc>
                <a:spcPct val="90000"/>
              </a:lnSpc>
              <a:defRPr sz="1800">
                <a:latin typeface="Arial"/>
              </a:defRPr>
            </a:pPr>
            <a:r>
              <a:rPr lang="en-US" sz="1050" dirty="0"/>
              <a:t>• Harassment includes unwelcome verbal, physical, or visual conduct that creates an intimidating or hostile environment.</a:t>
            </a:r>
          </a:p>
          <a:p>
            <a:pPr>
              <a:lnSpc>
                <a:spcPct val="90000"/>
              </a:lnSpc>
              <a:defRPr sz="1800">
                <a:latin typeface="Arial"/>
              </a:defRPr>
            </a:pPr>
            <a:endParaRPr lang="en-US" sz="1050" dirty="0"/>
          </a:p>
          <a:p>
            <a:pPr>
              <a:lnSpc>
                <a:spcPct val="90000"/>
              </a:lnSpc>
              <a:defRPr sz="1800">
                <a:latin typeface="Arial"/>
              </a:defRPr>
            </a:pPr>
            <a:r>
              <a:rPr lang="en-US" sz="1050" dirty="0"/>
              <a:t>• Discrimination based on race, gender, age, religion, disability, sexual orientation, or any protected class is prohibited.</a:t>
            </a:r>
          </a:p>
          <a:p>
            <a:pPr>
              <a:lnSpc>
                <a:spcPct val="90000"/>
              </a:lnSpc>
              <a:defRPr sz="1800">
                <a:latin typeface="Arial"/>
              </a:defRPr>
            </a:pPr>
            <a:endParaRPr lang="en-US" sz="1050" dirty="0"/>
          </a:p>
          <a:p>
            <a:pPr>
              <a:lnSpc>
                <a:spcPct val="90000"/>
              </a:lnSpc>
              <a:defRPr sz="1800">
                <a:latin typeface="Arial"/>
              </a:defRPr>
            </a:pPr>
            <a:r>
              <a:rPr lang="en-US" sz="1050" dirty="0"/>
              <a:t>• Examples include offensive jokes, slurs, inappropriate touching, or exclusion from activities.</a:t>
            </a:r>
          </a:p>
          <a:p>
            <a:pPr>
              <a:lnSpc>
                <a:spcPct val="90000"/>
              </a:lnSpc>
              <a:defRPr sz="1800">
                <a:latin typeface="Arial"/>
              </a:defRPr>
            </a:pPr>
            <a:endParaRPr lang="en-US" sz="1050" dirty="0"/>
          </a:p>
          <a:p>
            <a:pPr>
              <a:lnSpc>
                <a:spcPct val="90000"/>
              </a:lnSpc>
              <a:defRPr sz="1800">
                <a:latin typeface="Arial"/>
              </a:defRPr>
            </a:pPr>
            <a:r>
              <a:rPr lang="en-US" sz="1050" dirty="0"/>
              <a:t>• Report all instances of harassment or discrimination to your supervisor or HR immediately.</a:t>
            </a:r>
          </a:p>
          <a:p>
            <a:pPr>
              <a:lnSpc>
                <a:spcPct val="90000"/>
              </a:lnSpc>
              <a:defRPr sz="1800">
                <a:latin typeface="Arial"/>
              </a:defRPr>
            </a:pPr>
            <a:endParaRPr lang="en-US" sz="1050" dirty="0"/>
          </a:p>
          <a:p>
            <a:pPr>
              <a:lnSpc>
                <a:spcPct val="90000"/>
              </a:lnSpc>
              <a:defRPr sz="1800">
                <a:latin typeface="Arial"/>
              </a:defRPr>
            </a:pPr>
            <a:r>
              <a:rPr lang="en-US" sz="1050" dirty="0"/>
              <a:t>• Retaliation against anyone who reports a concern in good faith is strictly prohibited.</a:t>
            </a:r>
          </a:p>
          <a:p>
            <a:pPr>
              <a:lnSpc>
                <a:spcPct val="90000"/>
              </a:lnSpc>
              <a:defRPr sz="1800">
                <a:latin typeface="Arial"/>
              </a:defRPr>
            </a:pPr>
            <a:endParaRPr lang="en-US" sz="1050" dirty="0"/>
          </a:p>
          <a:p>
            <a:pPr>
              <a:lnSpc>
                <a:spcPct val="90000"/>
              </a:lnSpc>
              <a:defRPr sz="1800">
                <a:latin typeface="Arial"/>
              </a:defRPr>
            </a:pPr>
            <a:r>
              <a:rPr lang="en-US" sz="1050" dirty="0"/>
              <a:t>• All reports are taken seriously and will be investigated confidentially and promptly.</a:t>
            </a:r>
          </a:p>
          <a:p>
            <a:pPr>
              <a:lnSpc>
                <a:spcPct val="90000"/>
              </a:lnSpc>
              <a:defRPr sz="1800">
                <a:latin typeface="Arial"/>
              </a:defRPr>
            </a:pPr>
            <a:endParaRPr lang="en-US" sz="1050" dirty="0"/>
          </a:p>
          <a:p>
            <a:pPr>
              <a:lnSpc>
                <a:spcPct val="90000"/>
              </a:lnSpc>
              <a:defRPr sz="1800">
                <a:latin typeface="Arial"/>
              </a:defRPr>
            </a:pPr>
            <a:r>
              <a:rPr lang="en-US" sz="1050" dirty="0"/>
              <a:t>• Respect for others and professional behavior are expected at all times.</a:t>
            </a:r>
          </a:p>
          <a:p>
            <a:pPr>
              <a:lnSpc>
                <a:spcPct val="90000"/>
              </a:lnSpc>
              <a:defRPr sz="1800">
                <a:latin typeface="Arial"/>
              </a:defRPr>
            </a:pPr>
            <a:endParaRPr lang="en-US" sz="1050" dirty="0"/>
          </a:p>
          <a:p>
            <a:pPr>
              <a:lnSpc>
                <a:spcPct val="90000"/>
              </a:lnSpc>
              <a:defRPr sz="1800">
                <a:latin typeface="Arial"/>
              </a:defRPr>
            </a:pPr>
            <a:r>
              <a:rPr lang="en-US" sz="1050" dirty="0"/>
              <a:t>• Violations of this policy may result in disciplinary action, up to and including termination.</a:t>
            </a:r>
          </a:p>
          <a:p>
            <a:pPr>
              <a:lnSpc>
                <a:spcPct val="90000"/>
              </a:lnSpc>
            </a:pPr>
            <a:endParaRPr lang="en-US" sz="9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9CE0A68D-28EF-49D9-B84B-5DAB387149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982396" y="4465674"/>
            <a:ext cx="3589604" cy="1663995"/>
          </a:xfrm>
        </p:spPr>
        <p:txBody>
          <a:bodyPr anchor="t">
            <a:normAutofit/>
          </a:bodyPr>
          <a:lstStyle/>
          <a:p>
            <a:pPr>
              <a:defRPr sz="3600" b="1">
                <a:solidFill>
                  <a:srgbClr val="00468C"/>
                </a:solidFill>
              </a:defRPr>
            </a:pPr>
            <a:r>
              <a:rPr lang="en-US" sz="2800">
                <a:solidFill>
                  <a:schemeClr val="tx1">
                    <a:lumMod val="65000"/>
                    <a:lumOff val="35000"/>
                  </a:schemeClr>
                </a:solidFill>
              </a:rPr>
              <a:t>Frequently Asked Questions</a:t>
            </a:r>
          </a:p>
        </p:txBody>
      </p:sp>
      <p:pic>
        <p:nvPicPr>
          <p:cNvPr id="7" name="Picture 6" descr="A group of blue and red circles with white question marks&#10;&#10;AI-generated content may be incorrect.">
            <a:extLst>
              <a:ext uri="{FF2B5EF4-FFF2-40B4-BE49-F238E27FC236}">
                <a16:creationId xmlns:a16="http://schemas.microsoft.com/office/drawing/2014/main" id="{D988972D-466D-E826-8905-41D2D4368DF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990156" y="3071483"/>
            <a:ext cx="3581844" cy="1074553"/>
          </a:xfrm>
          <a:prstGeom prst="rect">
            <a:avLst/>
          </a:prstGeom>
        </p:spPr>
      </p:pic>
      <p:sp>
        <p:nvSpPr>
          <p:cNvPr id="15" name="Rectangle 14">
            <a:extLst>
              <a:ext uri="{FF2B5EF4-FFF2-40B4-BE49-F238E27FC236}">
                <a16:creationId xmlns:a16="http://schemas.microsoft.com/office/drawing/2014/main" id="{1FA0C3DC-24DE-44E3-9D41-CAA5F3B207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62156" y="0"/>
            <a:ext cx="3581843" cy="685800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5967028" y="324091"/>
            <a:ext cx="2581548" cy="6007261"/>
          </a:xfrm>
        </p:spPr>
        <p:txBody>
          <a:bodyPr anchor="ctr">
            <a:normAutofit/>
          </a:bodyPr>
          <a:lstStyle/>
          <a:p>
            <a:pPr>
              <a:lnSpc>
                <a:spcPct val="90000"/>
              </a:lnSpc>
              <a:defRPr sz="1800">
                <a:latin typeface="Arial"/>
              </a:defRPr>
            </a:pPr>
            <a:r>
              <a:rPr lang="en-US" sz="1050" dirty="0">
                <a:solidFill>
                  <a:srgbClr val="595959"/>
                </a:solidFill>
              </a:rPr>
              <a:t>• What if I’m running late or need to cancel a shift?</a:t>
            </a:r>
          </a:p>
          <a:p>
            <a:pPr>
              <a:lnSpc>
                <a:spcPct val="90000"/>
              </a:lnSpc>
              <a:defRPr sz="1800">
                <a:latin typeface="Arial"/>
              </a:defRPr>
            </a:pPr>
            <a:r>
              <a:rPr lang="en-US" sz="1050" dirty="0">
                <a:solidFill>
                  <a:srgbClr val="595959"/>
                </a:solidFill>
              </a:rPr>
              <a:t>- Contact your supervisor or scheduler as soon as possible.</a:t>
            </a:r>
          </a:p>
          <a:p>
            <a:pPr>
              <a:lnSpc>
                <a:spcPct val="90000"/>
              </a:lnSpc>
              <a:defRPr sz="1800">
                <a:latin typeface="Arial"/>
              </a:defRPr>
            </a:pPr>
            <a:endParaRPr lang="en-US" sz="1050" dirty="0">
              <a:solidFill>
                <a:srgbClr val="595959"/>
              </a:solidFill>
            </a:endParaRPr>
          </a:p>
          <a:p>
            <a:pPr>
              <a:lnSpc>
                <a:spcPct val="90000"/>
              </a:lnSpc>
              <a:defRPr sz="1800">
                <a:latin typeface="Arial"/>
              </a:defRPr>
            </a:pPr>
            <a:r>
              <a:rPr lang="en-US" sz="1050" dirty="0">
                <a:solidFill>
                  <a:srgbClr val="595959"/>
                </a:solidFill>
              </a:rPr>
              <a:t>• Can I take care of personal tasks during a client visit?</a:t>
            </a:r>
          </a:p>
          <a:p>
            <a:pPr>
              <a:lnSpc>
                <a:spcPct val="90000"/>
              </a:lnSpc>
              <a:defRPr sz="1800">
                <a:latin typeface="Arial"/>
              </a:defRPr>
            </a:pPr>
            <a:r>
              <a:rPr lang="en-US" sz="1050" dirty="0">
                <a:solidFill>
                  <a:srgbClr val="595959"/>
                </a:solidFill>
              </a:rPr>
              <a:t>- No, all time during a visit must be focused on client care and documented tasks.</a:t>
            </a:r>
          </a:p>
          <a:p>
            <a:pPr>
              <a:lnSpc>
                <a:spcPct val="90000"/>
              </a:lnSpc>
              <a:defRPr sz="1800">
                <a:latin typeface="Arial"/>
              </a:defRPr>
            </a:pPr>
            <a:endParaRPr lang="en-US" sz="1050" dirty="0">
              <a:solidFill>
                <a:srgbClr val="595959"/>
              </a:solidFill>
            </a:endParaRPr>
          </a:p>
          <a:p>
            <a:pPr>
              <a:lnSpc>
                <a:spcPct val="90000"/>
              </a:lnSpc>
              <a:defRPr sz="1800">
                <a:latin typeface="Arial"/>
              </a:defRPr>
            </a:pPr>
            <a:r>
              <a:rPr lang="en-US" sz="1050" dirty="0">
                <a:solidFill>
                  <a:srgbClr val="595959"/>
                </a:solidFill>
              </a:rPr>
              <a:t>• What should I do if a client refuses care?</a:t>
            </a:r>
          </a:p>
          <a:p>
            <a:pPr>
              <a:lnSpc>
                <a:spcPct val="90000"/>
              </a:lnSpc>
              <a:defRPr sz="1800">
                <a:latin typeface="Arial"/>
              </a:defRPr>
            </a:pPr>
            <a:r>
              <a:rPr lang="en-US" sz="1050" dirty="0">
                <a:solidFill>
                  <a:srgbClr val="595959"/>
                </a:solidFill>
              </a:rPr>
              <a:t>- Remain calm, document the refusal, and report it to your supervisor.</a:t>
            </a:r>
          </a:p>
          <a:p>
            <a:pPr>
              <a:lnSpc>
                <a:spcPct val="90000"/>
              </a:lnSpc>
              <a:defRPr sz="1800">
                <a:latin typeface="Arial"/>
              </a:defRPr>
            </a:pPr>
            <a:endParaRPr lang="en-US" sz="1050" dirty="0">
              <a:solidFill>
                <a:srgbClr val="595959"/>
              </a:solidFill>
            </a:endParaRPr>
          </a:p>
          <a:p>
            <a:pPr>
              <a:lnSpc>
                <a:spcPct val="90000"/>
              </a:lnSpc>
              <a:defRPr sz="1800">
                <a:latin typeface="Arial"/>
              </a:defRPr>
            </a:pPr>
            <a:r>
              <a:rPr lang="en-US" sz="1050" dirty="0">
                <a:solidFill>
                  <a:srgbClr val="595959"/>
                </a:solidFill>
              </a:rPr>
              <a:t>• Am I allowed to give medications to clients?</a:t>
            </a:r>
          </a:p>
          <a:p>
            <a:pPr>
              <a:lnSpc>
                <a:spcPct val="90000"/>
              </a:lnSpc>
              <a:defRPr sz="1800">
                <a:latin typeface="Arial"/>
              </a:defRPr>
            </a:pPr>
            <a:r>
              <a:rPr lang="en-US" sz="1050" dirty="0">
                <a:solidFill>
                  <a:srgbClr val="595959"/>
                </a:solidFill>
              </a:rPr>
              <a:t>- No, only remind clients to take medication if listed in the care plan—never administer.</a:t>
            </a:r>
          </a:p>
          <a:p>
            <a:pPr>
              <a:lnSpc>
                <a:spcPct val="90000"/>
              </a:lnSpc>
              <a:defRPr sz="1800">
                <a:latin typeface="Arial"/>
              </a:defRPr>
            </a:pPr>
            <a:endParaRPr lang="en-US" sz="1050" dirty="0">
              <a:solidFill>
                <a:srgbClr val="595959"/>
              </a:solidFill>
            </a:endParaRPr>
          </a:p>
          <a:p>
            <a:pPr>
              <a:lnSpc>
                <a:spcPct val="90000"/>
              </a:lnSpc>
              <a:defRPr sz="1800">
                <a:latin typeface="Arial"/>
              </a:defRPr>
            </a:pPr>
            <a:r>
              <a:rPr lang="en-US" sz="1050" dirty="0">
                <a:solidFill>
                  <a:srgbClr val="595959"/>
                </a:solidFill>
              </a:rPr>
              <a:t>• Who do I contact after hours in an emergency?</a:t>
            </a:r>
          </a:p>
          <a:p>
            <a:pPr>
              <a:lnSpc>
                <a:spcPct val="90000"/>
              </a:lnSpc>
              <a:defRPr sz="1800">
                <a:latin typeface="Arial"/>
              </a:defRPr>
            </a:pPr>
            <a:r>
              <a:rPr lang="en-US" sz="1050" dirty="0">
                <a:solidFill>
                  <a:srgbClr val="595959"/>
                </a:solidFill>
              </a:rPr>
              <a:t>- Use the on-call number provided during orientation or in the agency manual.</a:t>
            </a:r>
          </a:p>
          <a:p>
            <a:pPr>
              <a:lnSpc>
                <a:spcPct val="90000"/>
              </a:lnSpc>
              <a:defRPr sz="1800">
                <a:latin typeface="Arial"/>
              </a:defRPr>
            </a:pPr>
            <a:endParaRPr lang="en-US" sz="1050" dirty="0">
              <a:solidFill>
                <a:srgbClr val="595959"/>
              </a:solidFill>
            </a:endParaRPr>
          </a:p>
          <a:p>
            <a:pPr>
              <a:lnSpc>
                <a:spcPct val="90000"/>
              </a:lnSpc>
              <a:defRPr sz="1800">
                <a:latin typeface="Arial"/>
              </a:defRPr>
            </a:pPr>
            <a:r>
              <a:rPr lang="en-US" sz="1050" dirty="0">
                <a:solidFill>
                  <a:srgbClr val="595959"/>
                </a:solidFill>
              </a:rPr>
              <a:t>• Can I accept gifts or tips from clients?</a:t>
            </a:r>
          </a:p>
          <a:p>
            <a:pPr>
              <a:lnSpc>
                <a:spcPct val="90000"/>
              </a:lnSpc>
              <a:defRPr sz="1800">
                <a:latin typeface="Arial"/>
              </a:defRPr>
            </a:pPr>
            <a:r>
              <a:rPr lang="en-US" sz="1050" dirty="0">
                <a:solidFill>
                  <a:srgbClr val="595959"/>
                </a:solidFill>
              </a:rPr>
              <a:t>- No. Kindly decline and inform your supervisor if a client insists.</a:t>
            </a:r>
          </a:p>
          <a:p>
            <a:pPr>
              <a:lnSpc>
                <a:spcPct val="90000"/>
              </a:lnSpc>
            </a:pPr>
            <a:endParaRPr lang="en-US" sz="900" dirty="0">
              <a:solidFill>
                <a:srgbClr val="595959"/>
              </a:solidFill>
            </a:endParaRPr>
          </a:p>
        </p:txBody>
      </p:sp>
      <p:sp>
        <p:nvSpPr>
          <p:cNvPr id="8" name="TextBox 7">
            <a:extLst>
              <a:ext uri="{FF2B5EF4-FFF2-40B4-BE49-F238E27FC236}">
                <a16:creationId xmlns:a16="http://schemas.microsoft.com/office/drawing/2014/main" id="{2348D935-F21C-9CDA-5786-2FBCC2B4D67F}"/>
              </a:ext>
            </a:extLst>
          </p:cNvPr>
          <p:cNvSpPr txBox="1"/>
          <p:nvPr/>
        </p:nvSpPr>
        <p:spPr>
          <a:xfrm>
            <a:off x="2385184" y="3945981"/>
            <a:ext cx="2186816"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s://irispublishers.com/gjfsm/">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3.0/">
                  <a:extLst>
                    <a:ext uri="{A12FA001-AC4F-418D-AE19-62706E023703}">
                      <ahyp:hlinkClr xmlns:ahyp="http://schemas.microsoft.com/office/drawing/2018/hyperlinkcolor" val="tx"/>
                    </a:ext>
                  </a:extLst>
                </a:hlinkClick>
              </a:rPr>
              <a:t>CC BY</a:t>
            </a:r>
            <a:endParaRPr lang="en-US" sz="700">
              <a:solidFill>
                <a:srgbClr val="FFFFFF"/>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9646" y="554152"/>
            <a:ext cx="4306641"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933804" y="1289765"/>
            <a:ext cx="2738325" cy="4270963"/>
          </a:xfrm>
        </p:spPr>
        <p:txBody>
          <a:bodyPr anchor="ctr">
            <a:normAutofit/>
          </a:bodyPr>
          <a:lstStyle/>
          <a:p>
            <a:pPr>
              <a:defRPr sz="3600" b="1">
                <a:solidFill>
                  <a:srgbClr val="00468C"/>
                </a:solidFill>
              </a:defRPr>
            </a:pPr>
            <a:r>
              <a:rPr lang="en-US" sz="4900">
                <a:solidFill>
                  <a:srgbClr val="FFFFFF"/>
                </a:solidFill>
              </a:rPr>
              <a:t>Case Scenario Practice</a:t>
            </a:r>
          </a:p>
        </p:txBody>
      </p:sp>
      <p:sp>
        <p:nvSpPr>
          <p:cNvPr id="12"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2619" y="374394"/>
            <a:ext cx="128637"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14"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2581" y="1084507"/>
            <a:ext cx="118159"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sp>
        <p:nvSpPr>
          <p:cNvPr id="3" name="Content Placeholder 2"/>
          <p:cNvSpPr>
            <a:spLocks noGrp="1"/>
          </p:cNvSpPr>
          <p:nvPr>
            <p:ph idx="1"/>
          </p:nvPr>
        </p:nvSpPr>
        <p:spPr>
          <a:xfrm>
            <a:off x="4722924" y="518400"/>
            <a:ext cx="3578706" cy="5837949"/>
          </a:xfrm>
        </p:spPr>
        <p:txBody>
          <a:bodyPr anchor="ctr">
            <a:normAutofit/>
          </a:bodyPr>
          <a:lstStyle/>
          <a:p>
            <a:pPr>
              <a:lnSpc>
                <a:spcPct val="90000"/>
              </a:lnSpc>
            </a:pPr>
            <a:endParaRPr lang="en-US" sz="1700">
              <a:solidFill>
                <a:schemeClr val="tx1">
                  <a:alpha val="80000"/>
                </a:schemeClr>
              </a:solidFill>
            </a:endParaRPr>
          </a:p>
          <a:p>
            <a:pPr>
              <a:lnSpc>
                <a:spcPct val="90000"/>
              </a:lnSpc>
              <a:defRPr sz="1800">
                <a:latin typeface="Arial"/>
              </a:defRPr>
            </a:pPr>
            <a:r>
              <a:rPr lang="en-US" sz="1700">
                <a:solidFill>
                  <a:schemeClr val="tx1">
                    <a:alpha val="80000"/>
                  </a:schemeClr>
                </a:solidFill>
              </a:rPr>
              <a:t>Scenario:</a:t>
            </a:r>
          </a:p>
          <a:p>
            <a:pPr>
              <a:lnSpc>
                <a:spcPct val="90000"/>
              </a:lnSpc>
              <a:defRPr sz="1800">
                <a:latin typeface="Arial"/>
              </a:defRPr>
            </a:pPr>
            <a:r>
              <a:rPr lang="en-US" sz="1700">
                <a:solidFill>
                  <a:schemeClr val="tx1">
                    <a:alpha val="80000"/>
                  </a:schemeClr>
                </a:solidFill>
              </a:rPr>
              <a:t>You arrive at a client’s home for a scheduled visit. The client is unusually quiet and has a bruise on their arm. The home appears messier than usual, and the client’s medication is scattered on the table.</a:t>
            </a:r>
          </a:p>
          <a:p>
            <a:pPr>
              <a:lnSpc>
                <a:spcPct val="90000"/>
              </a:lnSpc>
              <a:defRPr sz="1800">
                <a:latin typeface="Arial"/>
              </a:defRPr>
            </a:pPr>
            <a:endParaRPr lang="en-US" sz="1700">
              <a:solidFill>
                <a:schemeClr val="tx1">
                  <a:alpha val="80000"/>
                </a:schemeClr>
              </a:solidFill>
            </a:endParaRPr>
          </a:p>
          <a:p>
            <a:pPr>
              <a:lnSpc>
                <a:spcPct val="90000"/>
              </a:lnSpc>
              <a:defRPr sz="1800">
                <a:latin typeface="Arial"/>
              </a:defRPr>
            </a:pPr>
            <a:r>
              <a:rPr lang="en-US" sz="1700">
                <a:solidFill>
                  <a:schemeClr val="tx1">
                    <a:alpha val="80000"/>
                  </a:schemeClr>
                </a:solidFill>
              </a:rPr>
              <a:t>Discussion Questions:</a:t>
            </a:r>
          </a:p>
          <a:p>
            <a:pPr>
              <a:lnSpc>
                <a:spcPct val="90000"/>
              </a:lnSpc>
              <a:defRPr sz="1800">
                <a:latin typeface="Arial"/>
              </a:defRPr>
            </a:pPr>
            <a:r>
              <a:rPr lang="en-US" sz="1700">
                <a:solidFill>
                  <a:schemeClr val="tx1">
                    <a:alpha val="80000"/>
                  </a:schemeClr>
                </a:solidFill>
              </a:rPr>
              <a:t>• What observations should you document?</a:t>
            </a:r>
          </a:p>
          <a:p>
            <a:pPr>
              <a:lnSpc>
                <a:spcPct val="90000"/>
              </a:lnSpc>
              <a:defRPr sz="1800">
                <a:latin typeface="Arial"/>
              </a:defRPr>
            </a:pPr>
            <a:r>
              <a:rPr lang="en-US" sz="1700">
                <a:solidFill>
                  <a:schemeClr val="tx1">
                    <a:alpha val="80000"/>
                  </a:schemeClr>
                </a:solidFill>
              </a:rPr>
              <a:t>• What concerns might this situation raise?</a:t>
            </a:r>
          </a:p>
          <a:p>
            <a:pPr>
              <a:lnSpc>
                <a:spcPct val="90000"/>
              </a:lnSpc>
              <a:defRPr sz="1800">
                <a:latin typeface="Arial"/>
              </a:defRPr>
            </a:pPr>
            <a:r>
              <a:rPr lang="en-US" sz="1700">
                <a:solidFill>
                  <a:schemeClr val="tx1">
                    <a:alpha val="80000"/>
                  </a:schemeClr>
                </a:solidFill>
              </a:rPr>
              <a:t>• What are your responsibilities regarding reporting?</a:t>
            </a:r>
          </a:p>
          <a:p>
            <a:pPr>
              <a:lnSpc>
                <a:spcPct val="90000"/>
              </a:lnSpc>
              <a:defRPr sz="1800">
                <a:latin typeface="Arial"/>
              </a:defRPr>
            </a:pPr>
            <a:r>
              <a:rPr lang="en-US" sz="1700">
                <a:solidFill>
                  <a:schemeClr val="tx1">
                    <a:alpha val="80000"/>
                  </a:schemeClr>
                </a:solidFill>
              </a:rPr>
              <a:t>• How should you communicate with the client in this situation?</a:t>
            </a:r>
          </a:p>
          <a:p>
            <a:pPr>
              <a:lnSpc>
                <a:spcPct val="90000"/>
              </a:lnSpc>
              <a:defRPr sz="1800">
                <a:latin typeface="Arial"/>
              </a:defRPr>
            </a:pPr>
            <a:r>
              <a:rPr lang="en-US" sz="1700">
                <a:solidFill>
                  <a:schemeClr val="tx1">
                    <a:alpha val="80000"/>
                  </a:schemeClr>
                </a:solidFill>
              </a:rPr>
              <a:t>• Who do you contact, and what actions should you take next?</a:t>
            </a:r>
          </a:p>
          <a:p>
            <a:pPr>
              <a:lnSpc>
                <a:spcPct val="90000"/>
              </a:lnSpc>
              <a:spcAft>
                <a:spcPts val="1000"/>
              </a:spcAft>
              <a:defRPr sz="2000">
                <a:solidFill>
                  <a:srgbClr val="0066CC"/>
                </a:solidFill>
                <a:latin typeface="Arial"/>
              </a:defRPr>
            </a:pPr>
            <a:endParaRPr lang="en-US" sz="1700">
              <a:solidFill>
                <a:schemeClr val="tx1">
                  <a:alpha val="80000"/>
                </a:schemeClr>
              </a:solidFill>
            </a:endParaRPr>
          </a:p>
        </p:txBody>
      </p:sp>
      <p:sp>
        <p:nvSpPr>
          <p:cNvPr id="16"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77410" y="5751820"/>
            <a:ext cx="84319"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cxnSp>
        <p:nvCxnSpPr>
          <p:cNvPr id="18" name="Straight Connector 17">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89621"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8710E19-587A-D5B2-1024-650A8527107A}"/>
              </a:ext>
            </a:extLst>
          </p:cNvPr>
          <p:cNvSpPr>
            <a:spLocks noGrp="1"/>
          </p:cNvSpPr>
          <p:nvPr>
            <p:ph type="title"/>
          </p:nvPr>
        </p:nvSpPr>
        <p:spPr>
          <a:xfrm>
            <a:off x="515125" y="1153572"/>
            <a:ext cx="2400300" cy="4461163"/>
          </a:xfrm>
        </p:spPr>
        <p:txBody>
          <a:bodyPr>
            <a:normAutofit/>
          </a:bodyPr>
          <a:lstStyle/>
          <a:p>
            <a:r>
              <a:rPr lang="en-US">
                <a:solidFill>
                  <a:srgbClr val="FFFFFF"/>
                </a:solidFill>
              </a:rPr>
              <a:t>Case Scenario Answers – Home Health Aides</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03A8080B-9FCA-3AEC-6826-EC0AF513C32B}"/>
              </a:ext>
            </a:extLst>
          </p:cNvPr>
          <p:cNvSpPr>
            <a:spLocks noGrp="1"/>
          </p:cNvSpPr>
          <p:nvPr>
            <p:ph idx="1"/>
          </p:nvPr>
        </p:nvSpPr>
        <p:spPr>
          <a:xfrm>
            <a:off x="3335481" y="591344"/>
            <a:ext cx="5179868" cy="5585619"/>
          </a:xfrm>
        </p:spPr>
        <p:txBody>
          <a:bodyPr anchor="ctr">
            <a:normAutofit/>
          </a:bodyPr>
          <a:lstStyle/>
          <a:p>
            <a:pPr>
              <a:lnSpc>
                <a:spcPct val="90000"/>
              </a:lnSpc>
              <a:defRPr sz="1800">
                <a:latin typeface="Arial"/>
              </a:defRPr>
            </a:pPr>
            <a:r>
              <a:rPr lang="en-US" sz="1700"/>
              <a:t>Suggested Answers:</a:t>
            </a:r>
          </a:p>
          <a:p>
            <a:pPr>
              <a:lnSpc>
                <a:spcPct val="90000"/>
              </a:lnSpc>
              <a:defRPr sz="1800">
                <a:latin typeface="Arial"/>
              </a:defRPr>
            </a:pPr>
            <a:r>
              <a:rPr lang="en-US" sz="1700"/>
              <a:t>• Document: Bruise on client's arm, client's unusual behavior, scattered medication, messy home environment.</a:t>
            </a:r>
          </a:p>
          <a:p>
            <a:pPr>
              <a:lnSpc>
                <a:spcPct val="90000"/>
              </a:lnSpc>
              <a:defRPr sz="1800">
                <a:latin typeface="Arial"/>
              </a:defRPr>
            </a:pPr>
            <a:endParaRPr lang="en-US" sz="1700"/>
          </a:p>
          <a:p>
            <a:pPr>
              <a:lnSpc>
                <a:spcPct val="90000"/>
              </a:lnSpc>
              <a:defRPr sz="1800">
                <a:latin typeface="Arial"/>
              </a:defRPr>
            </a:pPr>
            <a:r>
              <a:rPr lang="en-US" sz="1700"/>
              <a:t>• Concerns: Possible neglect, medication mismanagement, potential abuse or health decline.</a:t>
            </a:r>
          </a:p>
          <a:p>
            <a:pPr>
              <a:lnSpc>
                <a:spcPct val="90000"/>
              </a:lnSpc>
              <a:defRPr sz="1800">
                <a:latin typeface="Arial"/>
              </a:defRPr>
            </a:pPr>
            <a:endParaRPr lang="en-US" sz="1700"/>
          </a:p>
          <a:p>
            <a:pPr>
              <a:lnSpc>
                <a:spcPct val="90000"/>
              </a:lnSpc>
              <a:defRPr sz="1800">
                <a:latin typeface="Arial"/>
              </a:defRPr>
            </a:pPr>
            <a:r>
              <a:rPr lang="en-US" sz="1700"/>
              <a:t>• Reporting: Report observations immediately to your supervisor or nurse. You are a mandated reporter.</a:t>
            </a:r>
          </a:p>
          <a:p>
            <a:pPr>
              <a:lnSpc>
                <a:spcPct val="90000"/>
              </a:lnSpc>
              <a:defRPr sz="1800">
                <a:latin typeface="Arial"/>
              </a:defRPr>
            </a:pPr>
            <a:endParaRPr lang="en-US" sz="1700"/>
          </a:p>
          <a:p>
            <a:pPr>
              <a:lnSpc>
                <a:spcPct val="90000"/>
              </a:lnSpc>
              <a:defRPr sz="1800">
                <a:latin typeface="Arial"/>
              </a:defRPr>
            </a:pPr>
            <a:r>
              <a:rPr lang="en-US" sz="1700"/>
              <a:t>• Communication: Speak gently and respectfully. Ask open-ended questions without pressuring the client.</a:t>
            </a:r>
          </a:p>
          <a:p>
            <a:pPr>
              <a:lnSpc>
                <a:spcPct val="90000"/>
              </a:lnSpc>
              <a:defRPr sz="1800">
                <a:latin typeface="Arial"/>
              </a:defRPr>
            </a:pPr>
            <a:endParaRPr lang="en-US" sz="1700"/>
          </a:p>
          <a:p>
            <a:pPr>
              <a:lnSpc>
                <a:spcPct val="90000"/>
              </a:lnSpc>
              <a:defRPr sz="1800">
                <a:latin typeface="Arial"/>
              </a:defRPr>
            </a:pPr>
            <a:r>
              <a:rPr lang="en-US" sz="1700"/>
              <a:t>• Action: Do not confront anyone present. Ensure the client’s immediate safety. Follow the agency’s reporting protocol and document everything factually.</a:t>
            </a:r>
          </a:p>
          <a:p>
            <a:pPr>
              <a:lnSpc>
                <a:spcPct val="90000"/>
              </a:lnSpc>
            </a:pPr>
            <a:endParaRPr lang="en-US" sz="1700"/>
          </a:p>
        </p:txBody>
      </p:sp>
    </p:spTree>
    <p:extLst>
      <p:ext uri="{BB962C8B-B14F-4D97-AF65-F5344CB8AC3E}">
        <p14:creationId xmlns:p14="http://schemas.microsoft.com/office/powerpoint/2010/main" val="5279624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9143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6" name="Picture 5" descr="Pen placed on top of a signature line">
            <a:extLst>
              <a:ext uri="{FF2B5EF4-FFF2-40B4-BE49-F238E27FC236}">
                <a16:creationId xmlns:a16="http://schemas.microsoft.com/office/drawing/2014/main" id="{EFFC814E-762B-6671-8CAB-7F5F690DFE05}"/>
              </a:ext>
            </a:extLst>
          </p:cNvPr>
          <p:cNvPicPr>
            <a:picLocks noChangeAspect="1"/>
          </p:cNvPicPr>
          <p:nvPr/>
        </p:nvPicPr>
        <p:blipFill>
          <a:blip r:embed="rId3">
            <a:alphaModFix amt="55000"/>
          </a:blip>
          <a:srcRect l="11000" r="-2" b="-2"/>
          <a:stretch>
            <a:fillRect/>
          </a:stretch>
        </p:blipFill>
        <p:spPr>
          <a:xfrm>
            <a:off x="20" y="-9107"/>
            <a:ext cx="9143980" cy="6858000"/>
          </a:xfrm>
          <a:prstGeom prst="rect">
            <a:avLst/>
          </a:prstGeom>
        </p:spPr>
      </p:pic>
      <p:sp>
        <p:nvSpPr>
          <p:cNvPr id="2" name="Title 1"/>
          <p:cNvSpPr>
            <a:spLocks noGrp="1"/>
          </p:cNvSpPr>
          <p:nvPr>
            <p:ph type="title"/>
          </p:nvPr>
        </p:nvSpPr>
        <p:spPr>
          <a:xfrm>
            <a:off x="515125" y="591344"/>
            <a:ext cx="2400300" cy="5585619"/>
          </a:xfrm>
        </p:spPr>
        <p:txBody>
          <a:bodyPr>
            <a:normAutofit/>
          </a:bodyPr>
          <a:lstStyle/>
          <a:p>
            <a:pPr>
              <a:defRPr sz="3600" b="1">
                <a:solidFill>
                  <a:srgbClr val="00468C"/>
                </a:solidFill>
              </a:defRPr>
            </a:pPr>
            <a:r>
              <a:rPr lang="en-US" sz="3600">
                <a:solidFill>
                  <a:srgbClr val="FFFFFF"/>
                </a:solidFill>
              </a:rPr>
              <a:t>Quiz / Knowledge Check</a:t>
            </a:r>
          </a:p>
        </p:txBody>
      </p:sp>
      <p:sp>
        <p:nvSpPr>
          <p:cNvPr id="11" name="Arc 10">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3335481" y="591344"/>
            <a:ext cx="5179868" cy="5585619"/>
          </a:xfrm>
        </p:spPr>
        <p:txBody>
          <a:bodyPr anchor="ctr">
            <a:normAutofit/>
          </a:bodyPr>
          <a:lstStyle/>
          <a:p>
            <a:pPr>
              <a:lnSpc>
                <a:spcPct val="90000"/>
              </a:lnSpc>
              <a:defRPr sz="1800">
                <a:latin typeface="Arial"/>
              </a:defRPr>
            </a:pPr>
            <a:r>
              <a:rPr lang="en-US" sz="1300">
                <a:solidFill>
                  <a:srgbClr val="FFFFFF"/>
                </a:solidFill>
              </a:rPr>
              <a:t>1. What should you do if a client refuses care?</a:t>
            </a:r>
          </a:p>
          <a:p>
            <a:pPr>
              <a:lnSpc>
                <a:spcPct val="90000"/>
              </a:lnSpc>
              <a:defRPr sz="1800">
                <a:latin typeface="Arial"/>
              </a:defRPr>
            </a:pPr>
            <a:r>
              <a:rPr lang="en-US" sz="1300">
                <a:solidFill>
                  <a:srgbClr val="FFFFFF"/>
                </a:solidFill>
              </a:rPr>
              <a:t>a) Force them to comply</a:t>
            </a:r>
          </a:p>
          <a:p>
            <a:pPr>
              <a:lnSpc>
                <a:spcPct val="90000"/>
              </a:lnSpc>
              <a:defRPr sz="1800">
                <a:latin typeface="Arial"/>
              </a:defRPr>
            </a:pPr>
            <a:r>
              <a:rPr lang="en-US" sz="1300">
                <a:solidFill>
                  <a:srgbClr val="FFFFFF"/>
                </a:solidFill>
              </a:rPr>
              <a:t>b) Leave immediately</a:t>
            </a:r>
          </a:p>
          <a:p>
            <a:pPr>
              <a:lnSpc>
                <a:spcPct val="90000"/>
              </a:lnSpc>
              <a:defRPr sz="1800">
                <a:latin typeface="Arial"/>
              </a:defRPr>
            </a:pPr>
            <a:r>
              <a:rPr lang="en-US" sz="1300">
                <a:solidFill>
                  <a:srgbClr val="FFFFFF"/>
                </a:solidFill>
              </a:rPr>
              <a:t>c) Document the refusal and notify your supervisor</a:t>
            </a:r>
          </a:p>
          <a:p>
            <a:pPr>
              <a:lnSpc>
                <a:spcPct val="90000"/>
              </a:lnSpc>
              <a:defRPr sz="1800">
                <a:latin typeface="Arial"/>
              </a:defRPr>
            </a:pPr>
            <a:r>
              <a:rPr lang="en-US" sz="1300">
                <a:solidFill>
                  <a:srgbClr val="FFFFFF"/>
                </a:solidFill>
              </a:rPr>
              <a:t>d) Skip documentation</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2. When should you wash your hands?</a:t>
            </a:r>
          </a:p>
          <a:p>
            <a:pPr>
              <a:lnSpc>
                <a:spcPct val="90000"/>
              </a:lnSpc>
              <a:defRPr sz="1800">
                <a:latin typeface="Arial"/>
              </a:defRPr>
            </a:pPr>
            <a:r>
              <a:rPr lang="en-US" sz="1300">
                <a:solidFill>
                  <a:srgbClr val="FFFFFF"/>
                </a:solidFill>
              </a:rPr>
              <a:t>a) Only if gloves are not used</a:t>
            </a:r>
          </a:p>
          <a:p>
            <a:pPr>
              <a:lnSpc>
                <a:spcPct val="90000"/>
              </a:lnSpc>
              <a:defRPr sz="1800">
                <a:latin typeface="Arial"/>
              </a:defRPr>
            </a:pPr>
            <a:r>
              <a:rPr lang="en-US" sz="1300">
                <a:solidFill>
                  <a:srgbClr val="FFFFFF"/>
                </a:solidFill>
              </a:rPr>
              <a:t>b) Before and after every client contact</a:t>
            </a:r>
          </a:p>
          <a:p>
            <a:pPr>
              <a:lnSpc>
                <a:spcPct val="90000"/>
              </a:lnSpc>
              <a:defRPr sz="1800">
                <a:latin typeface="Arial"/>
              </a:defRPr>
            </a:pPr>
            <a:r>
              <a:rPr lang="en-US" sz="1300">
                <a:solidFill>
                  <a:srgbClr val="FFFFFF"/>
                </a:solidFill>
              </a:rPr>
              <a:t>c) At the beginning of your shift only</a:t>
            </a:r>
          </a:p>
          <a:p>
            <a:pPr>
              <a:lnSpc>
                <a:spcPct val="90000"/>
              </a:lnSpc>
              <a:defRPr sz="1800">
                <a:latin typeface="Arial"/>
              </a:defRPr>
            </a:pPr>
            <a:r>
              <a:rPr lang="en-US" sz="1300">
                <a:solidFill>
                  <a:srgbClr val="FFFFFF"/>
                </a:solidFill>
              </a:rPr>
              <a:t>d) Once a day</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3. What is the correct response to suspected abuse?</a:t>
            </a:r>
          </a:p>
          <a:p>
            <a:pPr>
              <a:lnSpc>
                <a:spcPct val="90000"/>
              </a:lnSpc>
              <a:defRPr sz="1800">
                <a:latin typeface="Arial"/>
              </a:defRPr>
            </a:pPr>
            <a:r>
              <a:rPr lang="en-US" sz="1300">
                <a:solidFill>
                  <a:srgbClr val="FFFFFF"/>
                </a:solidFill>
              </a:rPr>
              <a:t>a) Ask the client to keep it quiet</a:t>
            </a:r>
          </a:p>
          <a:p>
            <a:pPr>
              <a:lnSpc>
                <a:spcPct val="90000"/>
              </a:lnSpc>
              <a:defRPr sz="1800">
                <a:latin typeface="Arial"/>
              </a:defRPr>
            </a:pPr>
            <a:r>
              <a:rPr lang="en-US" sz="1300">
                <a:solidFill>
                  <a:srgbClr val="FFFFFF"/>
                </a:solidFill>
              </a:rPr>
              <a:t>b) Ignore it if you aren’t sure</a:t>
            </a:r>
          </a:p>
          <a:p>
            <a:pPr>
              <a:lnSpc>
                <a:spcPct val="90000"/>
              </a:lnSpc>
              <a:defRPr sz="1800">
                <a:latin typeface="Arial"/>
              </a:defRPr>
            </a:pPr>
            <a:r>
              <a:rPr lang="en-US" sz="1300">
                <a:solidFill>
                  <a:srgbClr val="FFFFFF"/>
                </a:solidFill>
              </a:rPr>
              <a:t>c) Report it to your supervisor immediately</a:t>
            </a:r>
          </a:p>
          <a:p>
            <a:pPr>
              <a:lnSpc>
                <a:spcPct val="90000"/>
              </a:lnSpc>
              <a:defRPr sz="1800">
                <a:latin typeface="Arial"/>
              </a:defRPr>
            </a:pPr>
            <a:r>
              <a:rPr lang="en-US" sz="1300">
                <a:solidFill>
                  <a:srgbClr val="FFFFFF"/>
                </a:solidFill>
              </a:rPr>
              <a:t>d) Confront the suspected abuser yourself</a:t>
            </a:r>
          </a:p>
          <a:p>
            <a:pPr>
              <a:lnSpc>
                <a:spcPct val="90000"/>
              </a:lnSpc>
              <a:defRPr sz="1800">
                <a:latin typeface="Arial"/>
              </a:defRPr>
            </a:pPr>
            <a:endParaRPr lang="en-US" sz="1300">
              <a:solidFill>
                <a:srgbClr val="FFFFFF"/>
              </a:solidFill>
            </a:endParaRPr>
          </a:p>
          <a:p>
            <a:pPr>
              <a:lnSpc>
                <a:spcPct val="90000"/>
              </a:lnSpc>
              <a:defRPr sz="1800">
                <a:latin typeface="Arial"/>
              </a:defRPr>
            </a:pPr>
            <a:r>
              <a:rPr lang="en-US" sz="1300">
                <a:solidFill>
                  <a:srgbClr val="FFFFFF"/>
                </a:solidFill>
              </a:rPr>
              <a:t>4. What should you do if your schedule changes or you’re running late?</a:t>
            </a:r>
          </a:p>
          <a:p>
            <a:pPr>
              <a:lnSpc>
                <a:spcPct val="90000"/>
              </a:lnSpc>
              <a:defRPr sz="1800">
                <a:latin typeface="Arial"/>
              </a:defRPr>
            </a:pPr>
            <a:r>
              <a:rPr lang="en-US" sz="1300">
                <a:solidFill>
                  <a:srgbClr val="FFFFFF"/>
                </a:solidFill>
              </a:rPr>
              <a:t>a) Call your friend</a:t>
            </a:r>
          </a:p>
          <a:p>
            <a:pPr>
              <a:lnSpc>
                <a:spcPct val="90000"/>
              </a:lnSpc>
              <a:defRPr sz="1800">
                <a:latin typeface="Arial"/>
              </a:defRPr>
            </a:pPr>
            <a:r>
              <a:rPr lang="en-US" sz="1300">
                <a:solidFill>
                  <a:srgbClr val="FFFFFF"/>
                </a:solidFill>
              </a:rPr>
              <a:t>b) Ignore it</a:t>
            </a:r>
          </a:p>
          <a:p>
            <a:pPr>
              <a:lnSpc>
                <a:spcPct val="90000"/>
              </a:lnSpc>
              <a:defRPr sz="1800">
                <a:latin typeface="Arial"/>
              </a:defRPr>
            </a:pPr>
            <a:r>
              <a:rPr lang="en-US" sz="1300">
                <a:solidFill>
                  <a:srgbClr val="FFFFFF"/>
                </a:solidFill>
              </a:rPr>
              <a:t>c) Notify your supervisor right away</a:t>
            </a:r>
          </a:p>
          <a:p>
            <a:pPr>
              <a:lnSpc>
                <a:spcPct val="90000"/>
              </a:lnSpc>
              <a:defRPr sz="1800">
                <a:latin typeface="Arial"/>
              </a:defRPr>
            </a:pPr>
            <a:r>
              <a:rPr lang="en-US" sz="1300">
                <a:solidFill>
                  <a:srgbClr val="FFFFFF"/>
                </a:solidFill>
              </a:rPr>
              <a:t>d) Tell the client only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a:extLst>
              <a:ext uri="{FF2B5EF4-FFF2-40B4-BE49-F238E27FC236}">
                <a16:creationId xmlns:a16="http://schemas.microsoft.com/office/drawing/2014/main" id="{362810D9-2C5A-477D-949C-C191895477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467"/>
            <a:ext cx="9143999" cy="6866467"/>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7" name="Picture 6" descr="A close-up of a doctor holding an old hand">
            <a:extLst>
              <a:ext uri="{FF2B5EF4-FFF2-40B4-BE49-F238E27FC236}">
                <a16:creationId xmlns:a16="http://schemas.microsoft.com/office/drawing/2014/main" id="{19DBCF64-66B5-37DF-4D84-4F5112762FBD}"/>
              </a:ext>
            </a:extLst>
          </p:cNvPr>
          <p:cNvPicPr>
            <a:picLocks noChangeAspect="1"/>
          </p:cNvPicPr>
          <p:nvPr/>
        </p:nvPicPr>
        <p:blipFill>
          <a:blip r:embed="rId3">
            <a:alphaModFix amt="55000"/>
            <a:extLst>
              <a:ext uri="{837473B0-CC2E-450A-ABE3-18F120FF3D39}">
                <a1611:picAttrSrcUrl xmlns:a1611="http://schemas.microsoft.com/office/drawing/2016/11/main" r:id="rId4"/>
              </a:ext>
            </a:extLst>
          </a:blip>
          <a:srcRect r="10999" b="-2"/>
          <a:stretch>
            <a:fillRect/>
          </a:stretch>
        </p:blipFill>
        <p:spPr>
          <a:xfrm>
            <a:off x="20" y="-9107"/>
            <a:ext cx="9143980" cy="6858000"/>
          </a:xfrm>
          <a:prstGeom prst="rect">
            <a:avLst/>
          </a:prstGeom>
        </p:spPr>
      </p:pic>
      <p:sp>
        <p:nvSpPr>
          <p:cNvPr id="2" name="Title 1"/>
          <p:cNvSpPr>
            <a:spLocks noGrp="1"/>
          </p:cNvSpPr>
          <p:nvPr>
            <p:ph type="title"/>
          </p:nvPr>
        </p:nvSpPr>
        <p:spPr>
          <a:xfrm>
            <a:off x="515125" y="591344"/>
            <a:ext cx="2400300" cy="5585619"/>
          </a:xfrm>
        </p:spPr>
        <p:txBody>
          <a:bodyPr>
            <a:normAutofit/>
          </a:bodyPr>
          <a:lstStyle/>
          <a:p>
            <a:pPr>
              <a:defRPr sz="3600" b="1">
                <a:solidFill>
                  <a:srgbClr val="00468C"/>
                </a:solidFill>
              </a:defRPr>
            </a:pPr>
            <a:r>
              <a:rPr lang="en-US" sz="3600">
                <a:solidFill>
                  <a:srgbClr val="FFFFFF"/>
                </a:solidFill>
              </a:rPr>
              <a:t>What is Home Health Care?</a:t>
            </a:r>
          </a:p>
        </p:txBody>
      </p:sp>
      <p:sp>
        <p:nvSpPr>
          <p:cNvPr id="17" name="Arc 16">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Content Placeholder 2"/>
          <p:cNvSpPr>
            <a:spLocks noGrp="1"/>
          </p:cNvSpPr>
          <p:nvPr>
            <p:ph idx="1"/>
          </p:nvPr>
        </p:nvSpPr>
        <p:spPr>
          <a:xfrm>
            <a:off x="3335481" y="591344"/>
            <a:ext cx="5179868" cy="5585619"/>
          </a:xfrm>
        </p:spPr>
        <p:txBody>
          <a:bodyPr anchor="ctr">
            <a:normAutofit/>
          </a:bodyPr>
          <a:lstStyle/>
          <a:p>
            <a:pPr>
              <a:defRPr sz="1800">
                <a:latin typeface="Arial"/>
              </a:defRPr>
            </a:pPr>
            <a:r>
              <a:rPr lang="en-US">
                <a:solidFill>
                  <a:srgbClr val="FFFFFF"/>
                </a:solidFill>
              </a:rPr>
              <a:t>Home health care is a range of clinical and non-clinical services provided to patients in their own homes.</a:t>
            </a:r>
          </a:p>
          <a:p>
            <a:pPr>
              <a:defRPr sz="1800">
                <a:latin typeface="Arial"/>
              </a:defRPr>
            </a:pPr>
            <a:endParaRPr lang="en-US">
              <a:solidFill>
                <a:srgbClr val="FFFFFF"/>
              </a:solidFill>
            </a:endParaRPr>
          </a:p>
          <a:p>
            <a:pPr>
              <a:defRPr sz="1800">
                <a:latin typeface="Arial"/>
              </a:defRPr>
            </a:pPr>
            <a:r>
              <a:rPr lang="en-US">
                <a:solidFill>
                  <a:srgbClr val="FFFFFF"/>
                </a:solidFill>
              </a:rPr>
              <a:t>It is designed for individuals recovering from illness, surgery, or managing chronic conditions.</a:t>
            </a:r>
          </a:p>
          <a:p>
            <a:pPr>
              <a:defRPr sz="1800">
                <a:latin typeface="Arial"/>
              </a:defRPr>
            </a:pPr>
            <a:endParaRPr lang="en-US">
              <a:solidFill>
                <a:srgbClr val="FFFFFF"/>
              </a:solidFill>
            </a:endParaRPr>
          </a:p>
          <a:p>
            <a:pPr>
              <a:defRPr sz="1800">
                <a:latin typeface="Arial"/>
              </a:defRPr>
            </a:pPr>
            <a:r>
              <a:rPr lang="en-US">
                <a:solidFill>
                  <a:srgbClr val="FFFFFF"/>
                </a:solidFill>
              </a:rPr>
              <a:t>Services may include:</a:t>
            </a:r>
          </a:p>
          <a:p>
            <a:pPr>
              <a:defRPr sz="1800">
                <a:latin typeface="Arial"/>
              </a:defRPr>
            </a:pPr>
            <a:r>
              <a:rPr lang="en-US">
                <a:solidFill>
                  <a:srgbClr val="FFFFFF"/>
                </a:solidFill>
              </a:rPr>
              <a:t>- Skilled nursing</a:t>
            </a:r>
          </a:p>
          <a:p>
            <a:pPr>
              <a:defRPr sz="1800">
                <a:latin typeface="Arial"/>
              </a:defRPr>
            </a:pPr>
            <a:r>
              <a:rPr lang="en-US">
                <a:solidFill>
                  <a:srgbClr val="FFFFFF"/>
                </a:solidFill>
              </a:rPr>
              <a:t>- Physical, occupational, and speech therapy</a:t>
            </a:r>
          </a:p>
          <a:p>
            <a:pPr>
              <a:defRPr sz="1800">
                <a:latin typeface="Arial"/>
              </a:defRPr>
            </a:pPr>
            <a:r>
              <a:rPr lang="en-US">
                <a:solidFill>
                  <a:srgbClr val="FFFFFF"/>
                </a:solidFill>
              </a:rPr>
              <a:t>- Medical social services</a:t>
            </a:r>
          </a:p>
          <a:p>
            <a:pPr>
              <a:defRPr sz="1800">
                <a:latin typeface="Arial"/>
              </a:defRPr>
            </a:pPr>
            <a:r>
              <a:rPr lang="en-US">
                <a:solidFill>
                  <a:srgbClr val="FFFFFF"/>
                </a:solidFill>
              </a:rPr>
              <a:t>- Personal care assistance (bathing, grooming, mobility)</a:t>
            </a:r>
          </a:p>
          <a:p>
            <a:pPr>
              <a:defRPr sz="1800">
                <a:latin typeface="Arial"/>
              </a:defRPr>
            </a:pPr>
            <a:endParaRPr lang="en-US">
              <a:solidFill>
                <a:srgbClr val="FFFFFF"/>
              </a:solidFill>
            </a:endParaRPr>
          </a:p>
          <a:p>
            <a:pPr>
              <a:defRPr sz="1800">
                <a:latin typeface="Arial"/>
              </a:defRPr>
            </a:pPr>
            <a:r>
              <a:rPr lang="en-US">
                <a:solidFill>
                  <a:srgbClr val="FFFFFF"/>
                </a:solidFill>
              </a:rPr>
              <a:t>The goal is to improve health outcomes, support independence, and avoid unnecessary hospital visits.</a:t>
            </a:r>
          </a:p>
          <a:p>
            <a:endParaRPr lang="en-US">
              <a:solidFill>
                <a:srgbClr val="FFFFFF"/>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125454"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15125" y="1153572"/>
            <a:ext cx="2400300" cy="4461163"/>
          </a:xfrm>
        </p:spPr>
        <p:txBody>
          <a:bodyPr>
            <a:normAutofit/>
          </a:bodyPr>
          <a:lstStyle/>
          <a:p>
            <a:pPr>
              <a:defRPr sz="3600" b="1">
                <a:solidFill>
                  <a:srgbClr val="00468C"/>
                </a:solidFill>
              </a:defRPr>
            </a:pPr>
            <a:r>
              <a:rPr lang="en-US" sz="3600">
                <a:solidFill>
                  <a:srgbClr val="FFFFFF"/>
                </a:solidFill>
              </a:rPr>
              <a:t>Contact List</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5662801" y="2455479"/>
            <a:ext cx="3062575"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Content Placeholder 2"/>
          <p:cNvSpPr>
            <a:spLocks noGrp="1"/>
          </p:cNvSpPr>
          <p:nvPr>
            <p:ph idx="1"/>
          </p:nvPr>
        </p:nvSpPr>
        <p:spPr>
          <a:xfrm>
            <a:off x="3335481" y="591344"/>
            <a:ext cx="5179868" cy="5585619"/>
          </a:xfrm>
        </p:spPr>
        <p:txBody>
          <a:bodyPr anchor="ctr">
            <a:normAutofit/>
          </a:bodyPr>
          <a:lstStyle/>
          <a:p>
            <a:pPr marL="0" indent="0">
              <a:lnSpc>
                <a:spcPct val="90000"/>
              </a:lnSpc>
              <a:buNone/>
              <a:defRPr sz="1800">
                <a:latin typeface="Arial"/>
              </a:defRPr>
            </a:pPr>
            <a:endParaRPr lang="en-US" sz="1500"/>
          </a:p>
          <a:p>
            <a:pPr>
              <a:lnSpc>
                <a:spcPct val="90000"/>
              </a:lnSpc>
              <a:defRPr sz="1800">
                <a:latin typeface="Arial"/>
              </a:defRPr>
            </a:pPr>
            <a:r>
              <a:rPr lang="en-US" sz="1500"/>
              <a:t>• Janna McCourt – Administrator</a:t>
            </a:r>
          </a:p>
          <a:p>
            <a:pPr>
              <a:lnSpc>
                <a:spcPct val="90000"/>
              </a:lnSpc>
              <a:defRPr sz="1800">
                <a:latin typeface="Arial"/>
              </a:defRPr>
            </a:pPr>
            <a:r>
              <a:rPr lang="en-US" sz="1500"/>
              <a:t>📞 (765) 238-9177 | ✉️ jannam@signalhealth.com</a:t>
            </a:r>
          </a:p>
          <a:p>
            <a:pPr>
              <a:lnSpc>
                <a:spcPct val="90000"/>
              </a:lnSpc>
              <a:defRPr sz="1800">
                <a:latin typeface="Arial"/>
              </a:defRPr>
            </a:pPr>
            <a:endParaRPr lang="en-US" sz="1500"/>
          </a:p>
          <a:p>
            <a:pPr>
              <a:lnSpc>
                <a:spcPct val="90000"/>
              </a:lnSpc>
              <a:defRPr sz="1800">
                <a:latin typeface="Arial"/>
              </a:defRPr>
            </a:pPr>
            <a:r>
              <a:rPr lang="en-US" sz="1500"/>
              <a:t>• Nicole Farmer – Director</a:t>
            </a:r>
          </a:p>
          <a:p>
            <a:pPr>
              <a:lnSpc>
                <a:spcPct val="90000"/>
              </a:lnSpc>
              <a:defRPr sz="1800">
                <a:latin typeface="Arial"/>
              </a:defRPr>
            </a:pPr>
            <a:r>
              <a:rPr lang="en-US" sz="1500"/>
              <a:t>📞 (765) 238-9876 | ✉️ nicolef@signalhg.com</a:t>
            </a:r>
          </a:p>
          <a:p>
            <a:pPr>
              <a:lnSpc>
                <a:spcPct val="90000"/>
              </a:lnSpc>
              <a:defRPr sz="1800">
                <a:latin typeface="Arial"/>
              </a:defRPr>
            </a:pPr>
            <a:endParaRPr lang="en-US" sz="1500"/>
          </a:p>
          <a:p>
            <a:pPr>
              <a:lnSpc>
                <a:spcPct val="90000"/>
              </a:lnSpc>
              <a:defRPr sz="1800">
                <a:latin typeface="Arial"/>
              </a:defRPr>
            </a:pPr>
            <a:r>
              <a:rPr lang="en-US" sz="1500"/>
              <a:t>• Tyler Overmier – HR Director &amp; Agency Manager</a:t>
            </a:r>
          </a:p>
          <a:p>
            <a:pPr>
              <a:lnSpc>
                <a:spcPct val="90000"/>
              </a:lnSpc>
              <a:defRPr sz="1800">
                <a:latin typeface="Arial"/>
              </a:defRPr>
            </a:pPr>
            <a:r>
              <a:rPr lang="en-US" sz="1500"/>
              <a:t>📞 (765) 238-7305 | ✉️hr@signalhg.com</a:t>
            </a:r>
          </a:p>
          <a:p>
            <a:pPr>
              <a:lnSpc>
                <a:spcPct val="90000"/>
              </a:lnSpc>
              <a:defRPr sz="1800">
                <a:latin typeface="Arial"/>
              </a:defRPr>
            </a:pPr>
            <a:endParaRPr lang="en-US" sz="1500"/>
          </a:p>
          <a:p>
            <a:pPr>
              <a:lnSpc>
                <a:spcPct val="90000"/>
              </a:lnSpc>
              <a:defRPr sz="1800">
                <a:latin typeface="Arial"/>
              </a:defRPr>
            </a:pPr>
            <a:r>
              <a:rPr lang="en-US" sz="1500"/>
              <a:t>• Amy Caballero – Skilled Scheduler</a:t>
            </a:r>
          </a:p>
          <a:p>
            <a:pPr>
              <a:lnSpc>
                <a:spcPct val="90000"/>
              </a:lnSpc>
              <a:defRPr sz="1800">
                <a:latin typeface="Arial"/>
              </a:defRPr>
            </a:pPr>
            <a:r>
              <a:rPr lang="en-US" sz="1500"/>
              <a:t>📞 (765) 238-0584 | ✉️ skilledcare@signalhg.com</a:t>
            </a:r>
          </a:p>
          <a:p>
            <a:pPr>
              <a:lnSpc>
                <a:spcPct val="90000"/>
              </a:lnSpc>
              <a:defRPr sz="1800">
                <a:latin typeface="Arial"/>
              </a:defRPr>
            </a:pPr>
            <a:endParaRPr lang="en-US" sz="1500"/>
          </a:p>
          <a:p>
            <a:pPr>
              <a:lnSpc>
                <a:spcPct val="90000"/>
              </a:lnSpc>
              <a:defRPr sz="1800">
                <a:latin typeface="Arial"/>
              </a:defRPr>
            </a:pPr>
            <a:r>
              <a:rPr lang="en-US" sz="1500"/>
              <a:t>• Trinity Brumley – Non-Skilled Scheduler</a:t>
            </a:r>
          </a:p>
          <a:p>
            <a:pPr>
              <a:lnSpc>
                <a:spcPct val="90000"/>
              </a:lnSpc>
              <a:defRPr sz="1800">
                <a:latin typeface="Arial"/>
              </a:defRPr>
            </a:pPr>
            <a:r>
              <a:rPr lang="en-US" sz="1500"/>
              <a:t>📞 (260) 403-6828 | ✉️nonskilled@signalhg.com</a:t>
            </a:r>
          </a:p>
          <a:p>
            <a:pPr>
              <a:lnSpc>
                <a:spcPct val="90000"/>
              </a:lnSpc>
              <a:defRPr sz="1800">
                <a:latin typeface="Arial"/>
              </a:defRPr>
            </a:pPr>
            <a:endParaRPr lang="en-US" sz="1500"/>
          </a:p>
          <a:p>
            <a:pPr>
              <a:lnSpc>
                <a:spcPct val="90000"/>
              </a:lnSpc>
              <a:defRPr sz="1800">
                <a:latin typeface="Arial"/>
              </a:defRPr>
            </a:pPr>
            <a:r>
              <a:rPr lang="en-US" sz="1500"/>
              <a:t>• Susan Preble – Director of Nursing</a:t>
            </a:r>
          </a:p>
          <a:p>
            <a:pPr>
              <a:lnSpc>
                <a:spcPct val="90000"/>
              </a:lnSpc>
              <a:defRPr sz="1800">
                <a:latin typeface="Arial"/>
              </a:defRPr>
            </a:pPr>
            <a:r>
              <a:rPr lang="en-US" sz="1500"/>
              <a:t>📞 (765) 238-8392 | ✉️ susanh@signalhg.com</a:t>
            </a:r>
            <a:endParaRPr sz="15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637B2035-1FCB-439A-B421-095E136C7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676D6CDF-C512-4739-B158-55EE955EFA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27" y="-1"/>
            <a:ext cx="9143999"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2774" y="670559"/>
            <a:ext cx="3512491" cy="2148841"/>
          </a:xfrm>
        </p:spPr>
        <p:txBody>
          <a:bodyPr anchor="t">
            <a:normAutofit/>
          </a:bodyPr>
          <a:lstStyle/>
          <a:p>
            <a:pPr>
              <a:defRPr sz="3600" b="1">
                <a:solidFill>
                  <a:srgbClr val="00468C"/>
                </a:solidFill>
              </a:defRPr>
            </a:pPr>
            <a:r>
              <a:rPr lang="en-US" sz="3600"/>
              <a:t>Thank You!</a:t>
            </a:r>
          </a:p>
        </p:txBody>
      </p:sp>
      <p:pic>
        <p:nvPicPr>
          <p:cNvPr id="6" name="Picture 5" descr="Pink boxes wrapped with ribbon">
            <a:extLst>
              <a:ext uri="{FF2B5EF4-FFF2-40B4-BE49-F238E27FC236}">
                <a16:creationId xmlns:a16="http://schemas.microsoft.com/office/drawing/2014/main" id="{823F0D1A-46C1-72D6-9545-ACC8A11FD2AB}"/>
              </a:ext>
            </a:extLst>
          </p:cNvPr>
          <p:cNvPicPr>
            <a:picLocks noChangeAspect="1"/>
          </p:cNvPicPr>
          <p:nvPr/>
        </p:nvPicPr>
        <p:blipFill>
          <a:blip r:embed="rId3"/>
          <a:srcRect l="13979" r="3" b="3"/>
          <a:stretch>
            <a:fillRect/>
          </a:stretch>
        </p:blipFill>
        <p:spPr>
          <a:xfrm>
            <a:off x="20" y="3105151"/>
            <a:ext cx="4836298" cy="3752849"/>
          </a:xfrm>
          <a:custGeom>
            <a:avLst/>
            <a:gdLst/>
            <a:ahLst/>
            <a:cxnLst/>
            <a:rect l="l" t="t" r="r" b="b"/>
            <a:pathLst>
              <a:path w="6448424" h="3752849">
                <a:moveTo>
                  <a:pt x="0" y="0"/>
                </a:moveTo>
                <a:lnTo>
                  <a:pt x="137978" y="22215"/>
                </a:lnTo>
                <a:cubicBezTo>
                  <a:pt x="196046" y="32277"/>
                  <a:pt x="252469" y="42437"/>
                  <a:pt x="295660" y="49771"/>
                </a:cubicBezTo>
                <a:cubicBezTo>
                  <a:pt x="364885" y="66610"/>
                  <a:pt x="403214" y="32071"/>
                  <a:pt x="456941" y="65635"/>
                </a:cubicBezTo>
                <a:cubicBezTo>
                  <a:pt x="529612" y="69090"/>
                  <a:pt x="662508" y="71245"/>
                  <a:pt x="731691" y="70501"/>
                </a:cubicBezTo>
                <a:cubicBezTo>
                  <a:pt x="768741" y="62400"/>
                  <a:pt x="808263" y="64633"/>
                  <a:pt x="841820" y="61171"/>
                </a:cubicBezTo>
                <a:cubicBezTo>
                  <a:pt x="958973" y="43639"/>
                  <a:pt x="1009730" y="45863"/>
                  <a:pt x="1068219" y="39136"/>
                </a:cubicBezTo>
                <a:cubicBezTo>
                  <a:pt x="1104329" y="33447"/>
                  <a:pt x="1156536" y="44203"/>
                  <a:pt x="1174190" y="38808"/>
                </a:cubicBezTo>
                <a:cubicBezTo>
                  <a:pt x="1188943" y="36385"/>
                  <a:pt x="1213832" y="14880"/>
                  <a:pt x="1225923" y="34507"/>
                </a:cubicBezTo>
                <a:cubicBezTo>
                  <a:pt x="1305283" y="8501"/>
                  <a:pt x="1319617" y="30839"/>
                  <a:pt x="1385617" y="18003"/>
                </a:cubicBezTo>
                <a:cubicBezTo>
                  <a:pt x="1461876" y="-26747"/>
                  <a:pt x="1519510" y="56342"/>
                  <a:pt x="1563967" y="4638"/>
                </a:cubicBezTo>
                <a:lnTo>
                  <a:pt x="1676634" y="10582"/>
                </a:lnTo>
                <a:lnTo>
                  <a:pt x="1769429" y="20265"/>
                </a:lnTo>
                <a:cubicBezTo>
                  <a:pt x="1790625" y="23534"/>
                  <a:pt x="1880369" y="18448"/>
                  <a:pt x="1900584" y="27732"/>
                </a:cubicBezTo>
                <a:cubicBezTo>
                  <a:pt x="2072430" y="22762"/>
                  <a:pt x="2014935" y="5831"/>
                  <a:pt x="2127041" y="22101"/>
                </a:cubicBezTo>
                <a:cubicBezTo>
                  <a:pt x="2168847" y="65820"/>
                  <a:pt x="2153052" y="28773"/>
                  <a:pt x="2211644" y="44507"/>
                </a:cubicBezTo>
                <a:cubicBezTo>
                  <a:pt x="2211201" y="9921"/>
                  <a:pt x="2277596" y="73686"/>
                  <a:pt x="2299605" y="38004"/>
                </a:cubicBezTo>
                <a:cubicBezTo>
                  <a:pt x="2309570" y="41997"/>
                  <a:pt x="2318531" y="46991"/>
                  <a:pt x="2327359" y="52270"/>
                </a:cubicBezTo>
                <a:lnTo>
                  <a:pt x="2331995" y="55017"/>
                </a:lnTo>
                <a:lnTo>
                  <a:pt x="2353777" y="59755"/>
                </a:lnTo>
                <a:lnTo>
                  <a:pt x="2355893" y="68914"/>
                </a:lnTo>
                <a:lnTo>
                  <a:pt x="2385794" y="81650"/>
                </a:lnTo>
                <a:cubicBezTo>
                  <a:pt x="2397613" y="85211"/>
                  <a:pt x="2411061" y="87627"/>
                  <a:pt x="2427010" y="88184"/>
                </a:cubicBezTo>
                <a:cubicBezTo>
                  <a:pt x="2486314" y="76422"/>
                  <a:pt x="2553170" y="126870"/>
                  <a:pt x="2627153" y="110451"/>
                </a:cubicBezTo>
                <a:cubicBezTo>
                  <a:pt x="2653722" y="107383"/>
                  <a:pt x="2732043" y="116068"/>
                  <a:pt x="2744462" y="128780"/>
                </a:cubicBezTo>
                <a:cubicBezTo>
                  <a:pt x="2760299" y="132873"/>
                  <a:pt x="2780248" y="130843"/>
                  <a:pt x="2785202" y="143610"/>
                </a:cubicBezTo>
                <a:cubicBezTo>
                  <a:pt x="2794558" y="159316"/>
                  <a:pt x="2856498" y="142821"/>
                  <a:pt x="2844667" y="159029"/>
                </a:cubicBezTo>
                <a:cubicBezTo>
                  <a:pt x="2888530" y="147871"/>
                  <a:pt x="2914187" y="181391"/>
                  <a:pt x="2946649" y="192330"/>
                </a:cubicBezTo>
                <a:cubicBezTo>
                  <a:pt x="2981872" y="180417"/>
                  <a:pt x="3015239" y="215115"/>
                  <a:pt x="3088812" y="226485"/>
                </a:cubicBezTo>
                <a:cubicBezTo>
                  <a:pt x="3127734" y="212524"/>
                  <a:pt x="3138301" y="234381"/>
                  <a:pt x="3208669" y="217774"/>
                </a:cubicBezTo>
                <a:cubicBezTo>
                  <a:pt x="3242208" y="219284"/>
                  <a:pt x="3229623" y="233297"/>
                  <a:pt x="3290045" y="235553"/>
                </a:cubicBezTo>
                <a:cubicBezTo>
                  <a:pt x="3399655" y="215239"/>
                  <a:pt x="3444518" y="245862"/>
                  <a:pt x="3529335" y="249571"/>
                </a:cubicBezTo>
                <a:cubicBezTo>
                  <a:pt x="3623697" y="257405"/>
                  <a:pt x="3587652" y="268832"/>
                  <a:pt x="3716766" y="252690"/>
                </a:cubicBezTo>
                <a:cubicBezTo>
                  <a:pt x="3723469" y="267318"/>
                  <a:pt x="3737863" y="269842"/>
                  <a:pt x="3765333" y="266823"/>
                </a:cubicBezTo>
                <a:cubicBezTo>
                  <a:pt x="3810754" y="271601"/>
                  <a:pt x="3792745" y="303866"/>
                  <a:pt x="3846897" y="290090"/>
                </a:cubicBezTo>
                <a:cubicBezTo>
                  <a:pt x="3830941" y="306608"/>
                  <a:pt x="3929114" y="308026"/>
                  <a:pt x="3900217" y="323590"/>
                </a:cubicBezTo>
                <a:cubicBezTo>
                  <a:pt x="3922367" y="343425"/>
                  <a:pt x="3948574" y="318948"/>
                  <a:pt x="3971444" y="336662"/>
                </a:cubicBezTo>
                <a:cubicBezTo>
                  <a:pt x="4002781" y="344193"/>
                  <a:pt x="3960997" y="315419"/>
                  <a:pt x="3997868" y="318867"/>
                </a:cubicBezTo>
                <a:cubicBezTo>
                  <a:pt x="4041159" y="326219"/>
                  <a:pt x="4055435" y="293981"/>
                  <a:pt x="4070852" y="339615"/>
                </a:cubicBezTo>
                <a:cubicBezTo>
                  <a:pt x="4121286" y="335828"/>
                  <a:pt x="4121920" y="355506"/>
                  <a:pt x="4180483" y="373369"/>
                </a:cubicBezTo>
                <a:cubicBezTo>
                  <a:pt x="4211379" y="366707"/>
                  <a:pt x="4230171" y="374664"/>
                  <a:pt x="4246264" y="387458"/>
                </a:cubicBezTo>
                <a:cubicBezTo>
                  <a:pt x="4308508" y="393310"/>
                  <a:pt x="4357326" y="416142"/>
                  <a:pt x="4423169" y="431783"/>
                </a:cubicBezTo>
                <a:lnTo>
                  <a:pt x="4446752" y="435383"/>
                </a:lnTo>
                <a:lnTo>
                  <a:pt x="4446954" y="435566"/>
                </a:lnTo>
                <a:cubicBezTo>
                  <a:pt x="4508528" y="480137"/>
                  <a:pt x="4617740" y="529869"/>
                  <a:pt x="4662523" y="553169"/>
                </a:cubicBezTo>
                <a:cubicBezTo>
                  <a:pt x="4720320" y="547046"/>
                  <a:pt x="4678644" y="560102"/>
                  <a:pt x="4715641" y="575354"/>
                </a:cubicBezTo>
                <a:cubicBezTo>
                  <a:pt x="4682056" y="593278"/>
                  <a:pt x="4768370" y="586520"/>
                  <a:pt x="4742071" y="614016"/>
                </a:cubicBezTo>
                <a:cubicBezTo>
                  <a:pt x="4749637" y="615922"/>
                  <a:pt x="4757797" y="616899"/>
                  <a:pt x="4766183" y="617675"/>
                </a:cubicBezTo>
                <a:lnTo>
                  <a:pt x="4770562" y="618094"/>
                </a:lnTo>
                <a:lnTo>
                  <a:pt x="4783240" y="624350"/>
                </a:lnTo>
                <a:lnTo>
                  <a:pt x="4792882" y="620401"/>
                </a:lnTo>
                <a:lnTo>
                  <a:pt x="4816310" y="625721"/>
                </a:lnTo>
                <a:cubicBezTo>
                  <a:pt x="4824144" y="628595"/>
                  <a:pt x="4831482" y="632720"/>
                  <a:pt x="4837953" y="638824"/>
                </a:cubicBezTo>
                <a:cubicBezTo>
                  <a:pt x="4848645" y="668753"/>
                  <a:pt x="4922266" y="669148"/>
                  <a:pt x="4933914" y="707398"/>
                </a:cubicBezTo>
                <a:cubicBezTo>
                  <a:pt x="4940833" y="719653"/>
                  <a:pt x="4978358" y="746502"/>
                  <a:pt x="4995259" y="744825"/>
                </a:cubicBezTo>
                <a:cubicBezTo>
                  <a:pt x="5005107" y="749034"/>
                  <a:pt x="5010567" y="758092"/>
                  <a:pt x="5024744" y="753396"/>
                </a:cubicBezTo>
                <a:cubicBezTo>
                  <a:pt x="5047511" y="761361"/>
                  <a:pt x="5109162" y="783016"/>
                  <a:pt x="5131877" y="792613"/>
                </a:cubicBezTo>
                <a:cubicBezTo>
                  <a:pt x="5132671" y="802792"/>
                  <a:pt x="5144554" y="806683"/>
                  <a:pt x="5161031" y="810975"/>
                </a:cubicBezTo>
                <a:lnTo>
                  <a:pt x="5176815" y="815342"/>
                </a:lnTo>
                <a:lnTo>
                  <a:pt x="5180064" y="831233"/>
                </a:lnTo>
                <a:cubicBezTo>
                  <a:pt x="5202966" y="819270"/>
                  <a:pt x="5188976" y="863361"/>
                  <a:pt x="5215059" y="865080"/>
                </a:cubicBezTo>
                <a:cubicBezTo>
                  <a:pt x="5235765" y="864786"/>
                  <a:pt x="5236347" y="878098"/>
                  <a:pt x="5245643" y="887119"/>
                </a:cubicBezTo>
                <a:cubicBezTo>
                  <a:pt x="5267660" y="891609"/>
                  <a:pt x="5295742" y="939348"/>
                  <a:pt x="5295952" y="957174"/>
                </a:cubicBezTo>
                <a:cubicBezTo>
                  <a:pt x="5284322" y="1008946"/>
                  <a:pt x="5374979" y="1038019"/>
                  <a:pt x="5367826" y="1079140"/>
                </a:cubicBezTo>
                <a:cubicBezTo>
                  <a:pt x="5371668" y="1089190"/>
                  <a:pt x="5377921" y="1097135"/>
                  <a:pt x="5385646" y="1103730"/>
                </a:cubicBezTo>
                <a:lnTo>
                  <a:pt x="5410965" y="1119397"/>
                </a:lnTo>
                <a:lnTo>
                  <a:pt x="5436960" y="1130910"/>
                </a:lnTo>
                <a:lnTo>
                  <a:pt x="5442083" y="1133134"/>
                </a:lnTo>
                <a:cubicBezTo>
                  <a:pt x="5451910" y="1137346"/>
                  <a:pt x="5457170" y="1169188"/>
                  <a:pt x="5465219" y="1174479"/>
                </a:cubicBezTo>
                <a:cubicBezTo>
                  <a:pt x="5488744" y="1195184"/>
                  <a:pt x="5467141" y="1223401"/>
                  <a:pt x="5488171" y="1238604"/>
                </a:cubicBezTo>
                <a:cubicBezTo>
                  <a:pt x="5523491" y="1271811"/>
                  <a:pt x="5486623" y="1305961"/>
                  <a:pt x="5562172" y="1320840"/>
                </a:cubicBezTo>
                <a:cubicBezTo>
                  <a:pt x="5601634" y="1385316"/>
                  <a:pt x="5636528" y="1453139"/>
                  <a:pt x="5686905" y="1512529"/>
                </a:cubicBezTo>
                <a:cubicBezTo>
                  <a:pt x="5729049" y="1575678"/>
                  <a:pt x="5699691" y="1553768"/>
                  <a:pt x="5748726" y="1623716"/>
                </a:cubicBezTo>
                <a:cubicBezTo>
                  <a:pt x="5783098" y="1689734"/>
                  <a:pt x="5789710" y="1639740"/>
                  <a:pt x="5842593" y="1726595"/>
                </a:cubicBezTo>
                <a:cubicBezTo>
                  <a:pt x="5837824" y="1733043"/>
                  <a:pt x="5862023" y="1845188"/>
                  <a:pt x="5861042" y="1851837"/>
                </a:cubicBezTo>
                <a:cubicBezTo>
                  <a:pt x="5874156" y="1887981"/>
                  <a:pt x="5901790" y="1919218"/>
                  <a:pt x="5921290" y="1943460"/>
                </a:cubicBezTo>
                <a:lnTo>
                  <a:pt x="5978046" y="1997284"/>
                </a:lnTo>
                <a:lnTo>
                  <a:pt x="5992479" y="2056720"/>
                </a:lnTo>
                <a:cubicBezTo>
                  <a:pt x="6011078" y="2079033"/>
                  <a:pt x="6072687" y="2117397"/>
                  <a:pt x="6089639" y="2131171"/>
                </a:cubicBezTo>
                <a:lnTo>
                  <a:pt x="6094199" y="2139379"/>
                </a:lnTo>
                <a:lnTo>
                  <a:pt x="6094822" y="2139386"/>
                </a:lnTo>
                <a:cubicBezTo>
                  <a:pt x="6096947" y="2140841"/>
                  <a:pt x="6098876" y="2143416"/>
                  <a:pt x="6100692" y="2147736"/>
                </a:cubicBezTo>
                <a:lnTo>
                  <a:pt x="6102516" y="2154343"/>
                </a:lnTo>
                <a:lnTo>
                  <a:pt x="6111361" y="2170264"/>
                </a:lnTo>
                <a:lnTo>
                  <a:pt x="6215475" y="2270153"/>
                </a:lnTo>
                <a:lnTo>
                  <a:pt x="6255966" y="2335401"/>
                </a:lnTo>
                <a:lnTo>
                  <a:pt x="6272711" y="2385144"/>
                </a:lnTo>
                <a:cubicBezTo>
                  <a:pt x="6282320" y="2406495"/>
                  <a:pt x="6299066" y="2405139"/>
                  <a:pt x="6304347" y="2439388"/>
                </a:cubicBezTo>
                <a:cubicBezTo>
                  <a:pt x="6297131" y="2486231"/>
                  <a:pt x="6325530" y="2500962"/>
                  <a:pt x="6326729" y="2549400"/>
                </a:cubicBezTo>
                <a:cubicBezTo>
                  <a:pt x="6325926" y="2572066"/>
                  <a:pt x="6339111" y="2599957"/>
                  <a:pt x="6344663" y="2628839"/>
                </a:cubicBezTo>
                <a:lnTo>
                  <a:pt x="6375811" y="2639204"/>
                </a:lnTo>
                <a:cubicBezTo>
                  <a:pt x="6375427" y="2643533"/>
                  <a:pt x="6375041" y="2647863"/>
                  <a:pt x="6374657" y="2652193"/>
                </a:cubicBezTo>
                <a:cubicBezTo>
                  <a:pt x="6373555" y="2658134"/>
                  <a:pt x="6371943" y="2662665"/>
                  <a:pt x="6369740" y="2664642"/>
                </a:cubicBezTo>
                <a:cubicBezTo>
                  <a:pt x="6368032" y="2674540"/>
                  <a:pt x="6371528" y="2686899"/>
                  <a:pt x="6361964" y="2690172"/>
                </a:cubicBezTo>
                <a:cubicBezTo>
                  <a:pt x="6350507" y="2696218"/>
                  <a:pt x="6369375" y="2734440"/>
                  <a:pt x="6355511" y="2727335"/>
                </a:cubicBezTo>
                <a:cubicBezTo>
                  <a:pt x="6358746" y="2734104"/>
                  <a:pt x="6360434" y="2742096"/>
                  <a:pt x="6361058" y="2750592"/>
                </a:cubicBezTo>
                <a:cubicBezTo>
                  <a:pt x="6361013" y="2751998"/>
                  <a:pt x="6360970" y="2753408"/>
                  <a:pt x="6360926" y="2754814"/>
                </a:cubicBezTo>
                <a:lnTo>
                  <a:pt x="6339285" y="2810353"/>
                </a:lnTo>
                <a:cubicBezTo>
                  <a:pt x="6360091" y="2854187"/>
                  <a:pt x="6313103" y="2870086"/>
                  <a:pt x="6325672" y="2908809"/>
                </a:cubicBezTo>
                <a:cubicBezTo>
                  <a:pt x="6341563" y="2966972"/>
                  <a:pt x="6291836" y="2935388"/>
                  <a:pt x="6333498" y="3009772"/>
                </a:cubicBezTo>
                <a:cubicBezTo>
                  <a:pt x="6345476" y="3039254"/>
                  <a:pt x="6345955" y="3068963"/>
                  <a:pt x="6334947" y="3095405"/>
                </a:cubicBezTo>
                <a:lnTo>
                  <a:pt x="6344768" y="3155941"/>
                </a:lnTo>
                <a:cubicBezTo>
                  <a:pt x="6348643" y="3153663"/>
                  <a:pt x="6311793" y="3186588"/>
                  <a:pt x="6314754" y="3197987"/>
                </a:cubicBezTo>
                <a:cubicBezTo>
                  <a:pt x="6318695" y="3221971"/>
                  <a:pt x="6319257" y="3226752"/>
                  <a:pt x="6304230" y="3239690"/>
                </a:cubicBezTo>
                <a:cubicBezTo>
                  <a:pt x="6306321" y="3248567"/>
                  <a:pt x="6307305" y="3254005"/>
                  <a:pt x="6308837" y="3264003"/>
                </a:cubicBezTo>
                <a:cubicBezTo>
                  <a:pt x="6301812" y="3288243"/>
                  <a:pt x="6298529" y="3302527"/>
                  <a:pt x="6309285" y="3324103"/>
                </a:cubicBezTo>
                <a:cubicBezTo>
                  <a:pt x="6301188" y="3343007"/>
                  <a:pt x="6329285" y="3359307"/>
                  <a:pt x="6342503" y="3405661"/>
                </a:cubicBezTo>
                <a:cubicBezTo>
                  <a:pt x="6338012" y="3447477"/>
                  <a:pt x="6408325" y="3505721"/>
                  <a:pt x="6401531" y="3550593"/>
                </a:cubicBezTo>
                <a:cubicBezTo>
                  <a:pt x="6395655" y="3579549"/>
                  <a:pt x="6423437" y="3594758"/>
                  <a:pt x="6427705" y="3624684"/>
                </a:cubicBezTo>
                <a:cubicBezTo>
                  <a:pt x="6416402" y="3629199"/>
                  <a:pt x="6435787" y="3639516"/>
                  <a:pt x="6448424" y="3657106"/>
                </a:cubicBezTo>
                <a:lnTo>
                  <a:pt x="6444014" y="3752742"/>
                </a:lnTo>
                <a:cubicBezTo>
                  <a:pt x="6443990" y="3752777"/>
                  <a:pt x="6443967" y="3752813"/>
                  <a:pt x="6443946" y="3752849"/>
                </a:cubicBezTo>
                <a:lnTo>
                  <a:pt x="0" y="3752849"/>
                </a:lnTo>
                <a:close/>
              </a:path>
            </a:pathLst>
          </a:custGeom>
        </p:spPr>
      </p:pic>
      <p:sp>
        <p:nvSpPr>
          <p:cNvPr id="3" name="Content Placeholder 2"/>
          <p:cNvSpPr>
            <a:spLocks noGrp="1"/>
          </p:cNvSpPr>
          <p:nvPr>
            <p:ph idx="1"/>
          </p:nvPr>
        </p:nvSpPr>
        <p:spPr>
          <a:xfrm>
            <a:off x="5097753" y="1690482"/>
            <a:ext cx="3416836" cy="2257836"/>
          </a:xfrm>
        </p:spPr>
        <p:txBody>
          <a:bodyPr anchor="t">
            <a:normAutofit/>
          </a:bodyPr>
          <a:lstStyle/>
          <a:p>
            <a:endParaRPr lang="en-US" sz="1700" dirty="0"/>
          </a:p>
          <a:p>
            <a:r>
              <a:rPr lang="en-US" sz="1700" dirty="0"/>
              <a:t>We appreciate your commitment to delivering compassionate, quality care.</a:t>
            </a:r>
          </a:p>
          <a:p>
            <a:r>
              <a:rPr lang="en-US" sz="1700" dirty="0"/>
              <a:t>Welcome to the Signal Health Group team!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6CC7D015-0DD8-420F-A568-AC4FEDC412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DC595556-C814-4F1F-B0E5-71812F38A8C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pic>
        <p:nvPicPr>
          <p:cNvPr id="7" name="Picture 6" descr="A person and a young person sitting at a table">
            <a:extLst>
              <a:ext uri="{FF2B5EF4-FFF2-40B4-BE49-F238E27FC236}">
                <a16:creationId xmlns:a16="http://schemas.microsoft.com/office/drawing/2014/main" id="{E92D96D5-AFA1-7991-8E21-86F552AE4420}"/>
              </a:ext>
            </a:extLst>
          </p:cNvPr>
          <p:cNvPicPr>
            <a:picLocks noChangeAspect="1"/>
          </p:cNvPicPr>
          <p:nvPr/>
        </p:nvPicPr>
        <p:blipFill>
          <a:blip r:embed="rId3">
            <a:alphaModFix amt="60000"/>
            <a:extLst>
              <a:ext uri="{837473B0-CC2E-450A-ABE3-18F120FF3D39}">
                <a1611:picAttrSrcUrl xmlns:a1611="http://schemas.microsoft.com/office/drawing/2016/11/main" r:id="rId4"/>
              </a:ext>
            </a:extLst>
          </a:blip>
          <a:srcRect r="10999" b="-1"/>
          <a:stretch>
            <a:fillRect/>
          </a:stretch>
        </p:blipFill>
        <p:spPr>
          <a:xfrm>
            <a:off x="20" y="10"/>
            <a:ext cx="9143980" cy="6857990"/>
          </a:xfrm>
          <a:prstGeom prst="rect">
            <a:avLst/>
          </a:prstGeom>
        </p:spPr>
      </p:pic>
      <p:sp>
        <p:nvSpPr>
          <p:cNvPr id="2" name="Title 1"/>
          <p:cNvSpPr>
            <a:spLocks noGrp="1"/>
          </p:cNvSpPr>
          <p:nvPr>
            <p:ph type="title"/>
          </p:nvPr>
        </p:nvSpPr>
        <p:spPr>
          <a:xfrm>
            <a:off x="628650" y="557189"/>
            <a:ext cx="3116868" cy="5571898"/>
          </a:xfrm>
        </p:spPr>
        <p:txBody>
          <a:bodyPr>
            <a:normAutofit/>
          </a:bodyPr>
          <a:lstStyle/>
          <a:p>
            <a:pPr>
              <a:defRPr sz="3600" b="1">
                <a:solidFill>
                  <a:srgbClr val="00468C"/>
                </a:solidFill>
              </a:defRPr>
            </a:pPr>
            <a:r>
              <a:rPr lang="en-US" sz="3600">
                <a:solidFill>
                  <a:srgbClr val="FFFFFF"/>
                </a:solidFill>
              </a:rPr>
              <a:t>Why Work in Home Health?</a:t>
            </a:r>
          </a:p>
        </p:txBody>
      </p:sp>
      <p:sp>
        <p:nvSpPr>
          <p:cNvPr id="3" name="Content Placeholder 2"/>
          <p:cNvSpPr>
            <a:spLocks noGrp="1"/>
          </p:cNvSpPr>
          <p:nvPr>
            <p:ph idx="1"/>
          </p:nvPr>
        </p:nvSpPr>
        <p:spPr>
          <a:xfrm>
            <a:off x="3889914" y="557189"/>
            <a:ext cx="4625434" cy="5571898"/>
          </a:xfrm>
        </p:spPr>
        <p:txBody>
          <a:bodyPr anchor="ctr">
            <a:normAutofit/>
          </a:bodyPr>
          <a:lstStyle/>
          <a:p>
            <a:pPr>
              <a:lnSpc>
                <a:spcPct val="90000"/>
              </a:lnSpc>
              <a:defRPr sz="1800">
                <a:latin typeface="Arial"/>
              </a:defRPr>
            </a:pPr>
            <a:r>
              <a:rPr lang="en-US" sz="1700">
                <a:solidFill>
                  <a:srgbClr val="FFFFFF"/>
                </a:solidFill>
              </a:rPr>
              <a:t>Make a meaningful difference by supporting people in their most comfortable environment—their home.</a:t>
            </a:r>
          </a:p>
          <a:p>
            <a:pPr>
              <a:lnSpc>
                <a:spcPct val="90000"/>
              </a:lnSpc>
              <a:defRPr sz="1800">
                <a:latin typeface="Arial"/>
              </a:defRPr>
            </a:pPr>
            <a:endParaRPr lang="en-US" sz="1700">
              <a:solidFill>
                <a:srgbClr val="FFFFFF"/>
              </a:solidFill>
            </a:endParaRPr>
          </a:p>
          <a:p>
            <a:pPr>
              <a:lnSpc>
                <a:spcPct val="90000"/>
              </a:lnSpc>
              <a:defRPr sz="1800">
                <a:latin typeface="Arial"/>
              </a:defRPr>
            </a:pPr>
            <a:r>
              <a:rPr lang="en-US" sz="1700">
                <a:solidFill>
                  <a:srgbClr val="FFFFFF"/>
                </a:solidFill>
              </a:rPr>
              <a:t>Build strong, one-on-one relationships with patients and families.</a:t>
            </a:r>
          </a:p>
          <a:p>
            <a:pPr>
              <a:lnSpc>
                <a:spcPct val="90000"/>
              </a:lnSpc>
              <a:defRPr sz="1800">
                <a:latin typeface="Arial"/>
              </a:defRPr>
            </a:pPr>
            <a:endParaRPr lang="en-US" sz="1700">
              <a:solidFill>
                <a:srgbClr val="FFFFFF"/>
              </a:solidFill>
            </a:endParaRPr>
          </a:p>
          <a:p>
            <a:pPr>
              <a:lnSpc>
                <a:spcPct val="90000"/>
              </a:lnSpc>
              <a:defRPr sz="1800">
                <a:latin typeface="Arial"/>
              </a:defRPr>
            </a:pPr>
            <a:r>
              <a:rPr lang="en-US" sz="1700">
                <a:solidFill>
                  <a:srgbClr val="FFFFFF"/>
                </a:solidFill>
              </a:rPr>
              <a:t>Enjoy flexibility and autonomy in your work schedule and care approach.</a:t>
            </a:r>
          </a:p>
          <a:p>
            <a:pPr>
              <a:lnSpc>
                <a:spcPct val="90000"/>
              </a:lnSpc>
              <a:defRPr sz="1800">
                <a:latin typeface="Arial"/>
              </a:defRPr>
            </a:pPr>
            <a:endParaRPr lang="en-US" sz="1700">
              <a:solidFill>
                <a:srgbClr val="FFFFFF"/>
              </a:solidFill>
            </a:endParaRPr>
          </a:p>
          <a:p>
            <a:pPr>
              <a:lnSpc>
                <a:spcPct val="90000"/>
              </a:lnSpc>
              <a:defRPr sz="1800">
                <a:latin typeface="Arial"/>
              </a:defRPr>
            </a:pPr>
            <a:r>
              <a:rPr lang="en-US" sz="1700">
                <a:solidFill>
                  <a:srgbClr val="FFFFFF"/>
                </a:solidFill>
              </a:rPr>
              <a:t>Be part of a rapidly growing field with high demand and job security.</a:t>
            </a:r>
          </a:p>
          <a:p>
            <a:pPr>
              <a:lnSpc>
                <a:spcPct val="90000"/>
              </a:lnSpc>
              <a:defRPr sz="1800">
                <a:latin typeface="Arial"/>
              </a:defRPr>
            </a:pPr>
            <a:endParaRPr lang="en-US" sz="1700">
              <a:solidFill>
                <a:srgbClr val="FFFFFF"/>
              </a:solidFill>
            </a:endParaRPr>
          </a:p>
          <a:p>
            <a:pPr>
              <a:lnSpc>
                <a:spcPct val="90000"/>
              </a:lnSpc>
              <a:defRPr sz="1800">
                <a:latin typeface="Arial"/>
              </a:defRPr>
            </a:pPr>
            <a:r>
              <a:rPr lang="en-US" sz="1700">
                <a:solidFill>
                  <a:srgbClr val="FFFFFF"/>
                </a:solidFill>
              </a:rPr>
              <a:t>Develop a wide range of skills in clinical care, communication, and cultural competency.</a:t>
            </a:r>
          </a:p>
          <a:p>
            <a:pPr>
              <a:lnSpc>
                <a:spcPct val="90000"/>
              </a:lnSpc>
              <a:defRPr sz="1800">
                <a:latin typeface="Arial"/>
              </a:defRPr>
            </a:pPr>
            <a:endParaRPr lang="en-US" sz="1700">
              <a:solidFill>
                <a:srgbClr val="FFFFFF"/>
              </a:solidFill>
            </a:endParaRPr>
          </a:p>
          <a:p>
            <a:pPr>
              <a:lnSpc>
                <a:spcPct val="90000"/>
              </a:lnSpc>
              <a:defRPr sz="1800">
                <a:latin typeface="Arial"/>
              </a:defRPr>
            </a:pPr>
            <a:r>
              <a:rPr lang="en-US" sz="1700">
                <a:solidFill>
                  <a:srgbClr val="FFFFFF"/>
                </a:solidFill>
              </a:rPr>
              <a:t>Experience the reward of helping individuals maintain dignity, independence, and a better quality of life.</a:t>
            </a:r>
          </a:p>
          <a:p>
            <a:pPr>
              <a:lnSpc>
                <a:spcPct val="90000"/>
              </a:lnSpc>
            </a:pPr>
            <a:endParaRPr lang="en-US" sz="170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6" name="Rectangle 65">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88558" y="588559"/>
            <a:ext cx="6858000" cy="5680880"/>
          </a:xfrm>
          <a:prstGeom prst="rect">
            <a:avLst/>
          </a:prstGeom>
          <a:ln>
            <a:noFill/>
          </a:ln>
          <a:effectLst>
            <a:outerShdw blurRad="457200" dist="63500" sx="99000" sy="99000" algn="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92883" y="5546162"/>
            <a:ext cx="4996277" cy="953611"/>
          </a:xfrm>
        </p:spPr>
        <p:txBody>
          <a:bodyPr anchor="ctr">
            <a:normAutofit/>
          </a:bodyPr>
          <a:lstStyle/>
          <a:p>
            <a:pPr>
              <a:defRPr sz="3600" b="1">
                <a:solidFill>
                  <a:srgbClr val="00468C"/>
                </a:solidFill>
              </a:defRPr>
            </a:pPr>
            <a:r>
              <a:rPr lang="en-US" sz="3200"/>
              <a:t>Meet the Leadership Team</a:t>
            </a:r>
          </a:p>
        </p:txBody>
      </p:sp>
      <p:pic>
        <p:nvPicPr>
          <p:cNvPr id="7" name="Picture 6" descr="A group of people in a meeting">
            <a:extLst>
              <a:ext uri="{FF2B5EF4-FFF2-40B4-BE49-F238E27FC236}">
                <a16:creationId xmlns:a16="http://schemas.microsoft.com/office/drawing/2014/main" id="{B5DFBAA6-58B6-4CFB-DB70-C601D2B229C3}"/>
              </a:ext>
            </a:extLst>
          </p:cNvPr>
          <p:cNvPicPr>
            <a:picLocks noChangeAspect="1"/>
          </p:cNvPicPr>
          <p:nvPr/>
        </p:nvPicPr>
        <p:blipFill>
          <a:blip r:embed="rId3">
            <a:extLst>
              <a:ext uri="{837473B0-CC2E-450A-ABE3-18F120FF3D39}">
                <a1611:picAttrSrcUrl xmlns:a1611="http://schemas.microsoft.com/office/drawing/2016/11/main" r:id="rId4"/>
              </a:ext>
            </a:extLst>
          </a:blip>
          <a:srcRect l="8553" r="8076"/>
          <a:stretch>
            <a:fillRect/>
          </a:stretch>
        </p:blipFill>
        <p:spPr>
          <a:xfrm>
            <a:off x="20" y="-1"/>
            <a:ext cx="5680861" cy="5161587"/>
          </a:xfrm>
          <a:prstGeom prst="rect">
            <a:avLst/>
          </a:prstGeom>
        </p:spPr>
      </p:pic>
      <p:graphicFrame>
        <p:nvGraphicFramePr>
          <p:cNvPr id="14" name="Content Placeholder 2">
            <a:extLst>
              <a:ext uri="{FF2B5EF4-FFF2-40B4-BE49-F238E27FC236}">
                <a16:creationId xmlns:a16="http://schemas.microsoft.com/office/drawing/2014/main" id="{5EB1CF2A-9122-C779-50E0-FBFABF1F59F1}"/>
              </a:ext>
            </a:extLst>
          </p:cNvPr>
          <p:cNvGraphicFramePr>
            <a:graphicFrameLocks noGrp="1"/>
          </p:cNvGraphicFramePr>
          <p:nvPr>
            <p:ph idx="1"/>
            <p:extLst>
              <p:ext uri="{D42A27DB-BD31-4B8C-83A1-F6EECF244321}">
                <p14:modId xmlns:p14="http://schemas.microsoft.com/office/powerpoint/2010/main" val="2682187612"/>
              </p:ext>
            </p:extLst>
          </p:nvPr>
        </p:nvGraphicFramePr>
        <p:xfrm>
          <a:off x="6255048" y="428263"/>
          <a:ext cx="2358392" cy="578971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114ED94A-C85D-4CD3-4205-438D21CE6B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4412" y="-1"/>
            <a:ext cx="3909949" cy="6883030"/>
            <a:chOff x="-19217" y="-1"/>
            <a:chExt cx="5213267" cy="6883030"/>
          </a:xfrm>
        </p:grpSpPr>
        <p:sp>
          <p:nvSpPr>
            <p:cNvPr id="24" name="Rectangle 23">
              <a:extLst>
                <a:ext uri="{FF2B5EF4-FFF2-40B4-BE49-F238E27FC236}">
                  <a16:creationId xmlns:a16="http://schemas.microsoft.com/office/drawing/2014/main" id="{E642BDB2-BF67-1D53-1C70-0B41D709E4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06" y="0"/>
              <a:ext cx="5204956" cy="6883029"/>
            </a:xfrm>
            <a:prstGeom prst="rect">
              <a:avLst/>
            </a:prstGeom>
            <a:gradFill>
              <a:gsLst>
                <a:gs pos="7000">
                  <a:schemeClr val="accent2"/>
                </a:gs>
                <a:gs pos="100000">
                  <a:schemeClr val="accent5"/>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8E0D8CE-5DBF-B664-EB48-C29BF8AB48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19217" y="1731909"/>
              <a:ext cx="5204963" cy="5144400"/>
            </a:xfrm>
            <a:prstGeom prst="rect">
              <a:avLst/>
            </a:prstGeom>
            <a:gradFill flip="none" rotWithShape="1">
              <a:gsLst>
                <a:gs pos="0">
                  <a:schemeClr val="accent5">
                    <a:lumMod val="75000"/>
                  </a:schemeClr>
                </a:gs>
                <a:gs pos="60000">
                  <a:schemeClr val="accent5">
                    <a:lumMod val="60000"/>
                    <a:lumOff val="40000"/>
                    <a:alpha val="0"/>
                  </a:schemeClr>
                </a:gs>
              </a:gsLst>
              <a:path path="circle">
                <a:fillToRect r="100000" b="100000"/>
              </a:path>
              <a:tileRect l="-100000" t="-10000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p>
          </p:txBody>
        </p:sp>
        <p:sp>
          <p:nvSpPr>
            <p:cNvPr id="26" name="Rectangle 25">
              <a:extLst>
                <a:ext uri="{FF2B5EF4-FFF2-40B4-BE49-F238E27FC236}">
                  <a16:creationId xmlns:a16="http://schemas.microsoft.com/office/drawing/2014/main" id="{DFD140CE-7DE2-C88F-5EAE-F45EB69E6A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9210" y="6723"/>
              <a:ext cx="3834567" cy="6876300"/>
            </a:xfrm>
            <a:prstGeom prst="rect">
              <a:avLst/>
            </a:prstGeom>
            <a:gradFill flip="none" rotWithShape="1">
              <a:gsLst>
                <a:gs pos="3000">
                  <a:schemeClr val="accent2">
                    <a:lumMod val="60000"/>
                    <a:lumOff val="40000"/>
                    <a:alpha val="78000"/>
                  </a:schemeClr>
                </a:gs>
                <a:gs pos="42000">
                  <a:schemeClr val="accent2">
                    <a:alpha val="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557E87E3-413F-10EF-63D8-6016E986C9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6200000">
              <a:off x="-844601" y="833689"/>
              <a:ext cx="6872341" cy="5204961"/>
            </a:xfrm>
            <a:prstGeom prst="rect">
              <a:avLst/>
            </a:prstGeom>
            <a:gradFill>
              <a:gsLst>
                <a:gs pos="0">
                  <a:schemeClr val="accent5">
                    <a:alpha val="86000"/>
                  </a:schemeClr>
                </a:gs>
                <a:gs pos="57000">
                  <a:schemeClr val="accent2">
                    <a:alpha val="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566613" y="173621"/>
            <a:ext cx="2776935" cy="1076445"/>
          </a:xfrm>
        </p:spPr>
        <p:txBody>
          <a:bodyPr anchor="b">
            <a:normAutofit/>
          </a:bodyPr>
          <a:lstStyle/>
          <a:p>
            <a:pPr>
              <a:defRPr sz="3600" b="1">
                <a:solidFill>
                  <a:srgbClr val="00468C"/>
                </a:solidFill>
              </a:defRPr>
            </a:pPr>
            <a:r>
              <a:rPr lang="en-US" sz="2800" dirty="0">
                <a:solidFill>
                  <a:srgbClr val="FFFFFF"/>
                </a:solidFill>
              </a:rPr>
              <a:t>Your Role &amp; Expectations</a:t>
            </a:r>
          </a:p>
        </p:txBody>
      </p:sp>
      <p:sp>
        <p:nvSpPr>
          <p:cNvPr id="3" name="Content Placeholder 2"/>
          <p:cNvSpPr>
            <a:spLocks noGrp="1"/>
          </p:cNvSpPr>
          <p:nvPr>
            <p:ph idx="1"/>
          </p:nvPr>
        </p:nvSpPr>
        <p:spPr>
          <a:xfrm>
            <a:off x="277792" y="1423688"/>
            <a:ext cx="3414531" cy="4560252"/>
          </a:xfrm>
        </p:spPr>
        <p:txBody>
          <a:bodyPr>
            <a:normAutofit/>
          </a:bodyPr>
          <a:lstStyle/>
          <a:p>
            <a:pPr>
              <a:lnSpc>
                <a:spcPct val="90000"/>
              </a:lnSpc>
              <a:defRPr sz="1800">
                <a:latin typeface="Arial"/>
              </a:defRPr>
            </a:pPr>
            <a:r>
              <a:rPr lang="en-US" sz="1050" dirty="0">
                <a:solidFill>
                  <a:srgbClr val="FFFFFF"/>
                </a:solidFill>
              </a:rPr>
              <a:t>Provide personal care assistance to clients, including bathing, dressing, and grooming.</a:t>
            </a:r>
          </a:p>
          <a:p>
            <a:pPr>
              <a:lnSpc>
                <a:spcPct val="90000"/>
              </a:lnSpc>
              <a:defRPr sz="1800">
                <a:latin typeface="Arial"/>
              </a:defRPr>
            </a:pPr>
            <a:endParaRPr lang="en-US" sz="1050" dirty="0">
              <a:solidFill>
                <a:srgbClr val="FFFFFF"/>
              </a:solidFill>
            </a:endParaRPr>
          </a:p>
          <a:p>
            <a:pPr>
              <a:lnSpc>
                <a:spcPct val="90000"/>
              </a:lnSpc>
              <a:defRPr sz="1800">
                <a:latin typeface="Arial"/>
              </a:defRPr>
            </a:pPr>
            <a:r>
              <a:rPr lang="en-US" sz="1050" dirty="0">
                <a:solidFill>
                  <a:srgbClr val="FFFFFF"/>
                </a:solidFill>
              </a:rPr>
              <a:t>Assist with mobility, transfers, and range of motion exercises.</a:t>
            </a:r>
          </a:p>
          <a:p>
            <a:pPr>
              <a:lnSpc>
                <a:spcPct val="90000"/>
              </a:lnSpc>
              <a:defRPr sz="1800">
                <a:latin typeface="Arial"/>
              </a:defRPr>
            </a:pPr>
            <a:endParaRPr lang="en-US" sz="1050" dirty="0">
              <a:solidFill>
                <a:srgbClr val="FFFFFF"/>
              </a:solidFill>
            </a:endParaRPr>
          </a:p>
          <a:p>
            <a:pPr>
              <a:lnSpc>
                <a:spcPct val="90000"/>
              </a:lnSpc>
              <a:defRPr sz="1800">
                <a:latin typeface="Arial"/>
              </a:defRPr>
            </a:pPr>
            <a:r>
              <a:rPr lang="en-US" sz="1050" dirty="0">
                <a:solidFill>
                  <a:srgbClr val="FFFFFF"/>
                </a:solidFill>
              </a:rPr>
              <a:t>Support clients with meal preparation, feeding, and light housekeeping.</a:t>
            </a:r>
          </a:p>
          <a:p>
            <a:pPr>
              <a:lnSpc>
                <a:spcPct val="90000"/>
              </a:lnSpc>
              <a:defRPr sz="1800">
                <a:latin typeface="Arial"/>
              </a:defRPr>
            </a:pPr>
            <a:endParaRPr lang="en-US" sz="1050" dirty="0">
              <a:solidFill>
                <a:srgbClr val="FFFFFF"/>
              </a:solidFill>
            </a:endParaRPr>
          </a:p>
          <a:p>
            <a:pPr>
              <a:lnSpc>
                <a:spcPct val="90000"/>
              </a:lnSpc>
              <a:defRPr sz="1800">
                <a:latin typeface="Arial"/>
              </a:defRPr>
            </a:pPr>
            <a:r>
              <a:rPr lang="en-US" sz="1050" dirty="0">
                <a:solidFill>
                  <a:srgbClr val="FFFFFF"/>
                </a:solidFill>
              </a:rPr>
              <a:t>Observe and report any changes in the client’s condition to the supervisor.</a:t>
            </a:r>
          </a:p>
          <a:p>
            <a:pPr>
              <a:lnSpc>
                <a:spcPct val="90000"/>
              </a:lnSpc>
              <a:defRPr sz="1800">
                <a:latin typeface="Arial"/>
              </a:defRPr>
            </a:pPr>
            <a:endParaRPr lang="en-US" sz="1050" dirty="0">
              <a:solidFill>
                <a:srgbClr val="FFFFFF"/>
              </a:solidFill>
            </a:endParaRPr>
          </a:p>
          <a:p>
            <a:pPr>
              <a:lnSpc>
                <a:spcPct val="90000"/>
              </a:lnSpc>
              <a:defRPr sz="1800">
                <a:latin typeface="Arial"/>
              </a:defRPr>
            </a:pPr>
            <a:r>
              <a:rPr lang="en-US" sz="1050" dirty="0">
                <a:solidFill>
                  <a:srgbClr val="FFFFFF"/>
                </a:solidFill>
              </a:rPr>
              <a:t>Maintain client dignity, respect privacy, and follow care plans accurately.</a:t>
            </a:r>
          </a:p>
          <a:p>
            <a:pPr>
              <a:lnSpc>
                <a:spcPct val="90000"/>
              </a:lnSpc>
              <a:defRPr sz="1800">
                <a:latin typeface="Arial"/>
              </a:defRPr>
            </a:pPr>
            <a:endParaRPr lang="en-US" sz="1050" dirty="0">
              <a:solidFill>
                <a:srgbClr val="FFFFFF"/>
              </a:solidFill>
            </a:endParaRPr>
          </a:p>
          <a:p>
            <a:pPr>
              <a:lnSpc>
                <a:spcPct val="90000"/>
              </a:lnSpc>
              <a:defRPr sz="1800">
                <a:latin typeface="Arial"/>
              </a:defRPr>
            </a:pPr>
            <a:r>
              <a:rPr lang="en-US" sz="1050" dirty="0">
                <a:solidFill>
                  <a:srgbClr val="FFFFFF"/>
                </a:solidFill>
              </a:rPr>
              <a:t>Arrive on time for scheduled visits and communicate any delays or issues promptly.</a:t>
            </a:r>
          </a:p>
          <a:p>
            <a:pPr>
              <a:lnSpc>
                <a:spcPct val="90000"/>
              </a:lnSpc>
              <a:defRPr sz="1800">
                <a:latin typeface="Arial"/>
              </a:defRPr>
            </a:pPr>
            <a:endParaRPr lang="en-US" sz="1050" dirty="0">
              <a:solidFill>
                <a:srgbClr val="FFFFFF"/>
              </a:solidFill>
            </a:endParaRPr>
          </a:p>
          <a:p>
            <a:pPr>
              <a:lnSpc>
                <a:spcPct val="90000"/>
              </a:lnSpc>
              <a:defRPr sz="1800">
                <a:latin typeface="Arial"/>
              </a:defRPr>
            </a:pPr>
            <a:r>
              <a:rPr lang="en-US" sz="1050" dirty="0">
                <a:solidFill>
                  <a:srgbClr val="FFFFFF"/>
                </a:solidFill>
              </a:rPr>
              <a:t>Follow infection control protocols, including proper use of PPE.</a:t>
            </a:r>
          </a:p>
          <a:p>
            <a:pPr>
              <a:lnSpc>
                <a:spcPct val="90000"/>
              </a:lnSpc>
              <a:defRPr sz="1800">
                <a:latin typeface="Arial"/>
              </a:defRPr>
            </a:pPr>
            <a:endParaRPr lang="en-US" sz="1050" dirty="0">
              <a:solidFill>
                <a:srgbClr val="FFFFFF"/>
              </a:solidFill>
            </a:endParaRPr>
          </a:p>
          <a:p>
            <a:pPr>
              <a:lnSpc>
                <a:spcPct val="90000"/>
              </a:lnSpc>
              <a:defRPr sz="1800">
                <a:latin typeface="Arial"/>
              </a:defRPr>
            </a:pPr>
            <a:r>
              <a:rPr lang="en-US" sz="1050" dirty="0">
                <a:solidFill>
                  <a:srgbClr val="FFFFFF"/>
                </a:solidFill>
              </a:rPr>
              <a:t>Document care provided accurately and completely using the required system or forms.</a:t>
            </a:r>
          </a:p>
          <a:p>
            <a:pPr>
              <a:lnSpc>
                <a:spcPct val="90000"/>
              </a:lnSpc>
              <a:defRPr sz="1800">
                <a:latin typeface="Arial"/>
              </a:defRPr>
            </a:pPr>
            <a:endParaRPr lang="en-US" sz="1050" dirty="0">
              <a:solidFill>
                <a:srgbClr val="FFFFFF"/>
              </a:solidFill>
            </a:endParaRPr>
          </a:p>
          <a:p>
            <a:pPr>
              <a:lnSpc>
                <a:spcPct val="90000"/>
              </a:lnSpc>
              <a:defRPr sz="1800">
                <a:latin typeface="Arial"/>
              </a:defRPr>
            </a:pPr>
            <a:r>
              <a:rPr lang="en-US" sz="1050" dirty="0">
                <a:solidFill>
                  <a:srgbClr val="FFFFFF"/>
                </a:solidFill>
              </a:rPr>
              <a:t>Uphold ethical standards, maintain boundaries, and act with professionalism at all times.</a:t>
            </a:r>
          </a:p>
          <a:p>
            <a:pPr>
              <a:lnSpc>
                <a:spcPct val="90000"/>
              </a:lnSpc>
            </a:pPr>
            <a:endParaRPr lang="en-US" sz="1400" dirty="0">
              <a:solidFill>
                <a:srgbClr val="FFFFFF"/>
              </a:solidFill>
            </a:endParaRPr>
          </a:p>
        </p:txBody>
      </p:sp>
      <p:pic>
        <p:nvPicPr>
          <p:cNvPr id="7" name="Picture 6" descr="A chalkboard with white text&#10;&#10;AI-generated content may be incorrect.">
            <a:extLst>
              <a:ext uri="{FF2B5EF4-FFF2-40B4-BE49-F238E27FC236}">
                <a16:creationId xmlns:a16="http://schemas.microsoft.com/office/drawing/2014/main" id="{A987DB5A-097A-6039-0B69-F7A4E17EC53B}"/>
              </a:ext>
            </a:extLst>
          </p:cNvPr>
          <p:cNvPicPr>
            <a:picLocks noChangeAspect="1"/>
          </p:cNvPicPr>
          <p:nvPr/>
        </p:nvPicPr>
        <p:blipFill>
          <a:blip r:embed="rId3">
            <a:extLst>
              <a:ext uri="{837473B0-CC2E-450A-ABE3-18F120FF3D39}">
                <a1611:picAttrSrcUrl xmlns:a1611="http://schemas.microsoft.com/office/drawing/2016/11/main" r:id="rId4"/>
              </a:ext>
            </a:extLst>
          </a:blip>
          <a:srcRect r="447" b="-1"/>
          <a:stretch>
            <a:fillRect/>
          </a:stretch>
        </p:blipFill>
        <p:spPr>
          <a:xfrm>
            <a:off x="4503978" y="1855610"/>
            <a:ext cx="4055251" cy="314677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88558" y="588559"/>
            <a:ext cx="6858000" cy="5680880"/>
          </a:xfrm>
          <a:prstGeom prst="rect">
            <a:avLst/>
          </a:prstGeom>
          <a:ln>
            <a:noFill/>
          </a:ln>
          <a:effectLst>
            <a:outerShdw blurRad="457200" dist="63500" sx="99000" sy="99000" algn="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92883" y="5546162"/>
            <a:ext cx="4996277" cy="953611"/>
          </a:xfrm>
        </p:spPr>
        <p:txBody>
          <a:bodyPr anchor="ctr">
            <a:normAutofit/>
          </a:bodyPr>
          <a:lstStyle/>
          <a:p>
            <a:pPr>
              <a:defRPr sz="3600" b="1">
                <a:solidFill>
                  <a:srgbClr val="00468C"/>
                </a:solidFill>
              </a:defRPr>
            </a:pPr>
            <a:r>
              <a:rPr lang="en-US" sz="3500"/>
              <a:t>Standards of Conduct</a:t>
            </a:r>
          </a:p>
        </p:txBody>
      </p:sp>
      <p:pic>
        <p:nvPicPr>
          <p:cNvPr id="10" name="Picture 9" descr="A chalkboard with text on it next to a pair of books">
            <a:extLst>
              <a:ext uri="{FF2B5EF4-FFF2-40B4-BE49-F238E27FC236}">
                <a16:creationId xmlns:a16="http://schemas.microsoft.com/office/drawing/2014/main" id="{3A0DF8C8-ACB0-C60C-972C-B40FE941DD0D}"/>
              </a:ext>
            </a:extLst>
          </p:cNvPr>
          <p:cNvPicPr>
            <a:picLocks noChangeAspect="1"/>
          </p:cNvPicPr>
          <p:nvPr/>
        </p:nvPicPr>
        <p:blipFill>
          <a:blip r:embed="rId3">
            <a:extLst>
              <a:ext uri="{837473B0-CC2E-450A-ABE3-18F120FF3D39}">
                <a1611:picAttrSrcUrl xmlns:a1611="http://schemas.microsoft.com/office/drawing/2016/11/main" r:id="rId4"/>
              </a:ext>
            </a:extLst>
          </a:blip>
          <a:srcRect l="21513" r="5022" b="1"/>
          <a:stretch>
            <a:fillRect/>
          </a:stretch>
        </p:blipFill>
        <p:spPr>
          <a:xfrm>
            <a:off x="20" y="-1"/>
            <a:ext cx="5680861" cy="5161587"/>
          </a:xfrm>
          <a:prstGeom prst="rect">
            <a:avLst/>
          </a:prstGeom>
        </p:spPr>
      </p:pic>
      <p:sp>
        <p:nvSpPr>
          <p:cNvPr id="3" name="Content Placeholder 2"/>
          <p:cNvSpPr>
            <a:spLocks noGrp="1"/>
          </p:cNvSpPr>
          <p:nvPr>
            <p:ph idx="1"/>
          </p:nvPr>
        </p:nvSpPr>
        <p:spPr>
          <a:xfrm>
            <a:off x="5868365" y="231495"/>
            <a:ext cx="2745075" cy="5986482"/>
          </a:xfrm>
        </p:spPr>
        <p:txBody>
          <a:bodyPr anchor="ctr">
            <a:normAutofit/>
          </a:bodyPr>
          <a:lstStyle/>
          <a:p>
            <a:pPr>
              <a:lnSpc>
                <a:spcPct val="90000"/>
              </a:lnSpc>
              <a:defRPr sz="1800">
                <a:latin typeface="Arial"/>
              </a:defRPr>
            </a:pPr>
            <a:r>
              <a:rPr lang="en-US" sz="1050" dirty="0"/>
              <a:t>Treat all clients with dignity, kindness, and respect.</a:t>
            </a:r>
          </a:p>
          <a:p>
            <a:pPr>
              <a:lnSpc>
                <a:spcPct val="90000"/>
              </a:lnSpc>
              <a:defRPr sz="1800">
                <a:latin typeface="Arial"/>
              </a:defRPr>
            </a:pPr>
            <a:endParaRPr lang="en-US" sz="1050" dirty="0"/>
          </a:p>
          <a:p>
            <a:pPr>
              <a:lnSpc>
                <a:spcPct val="90000"/>
              </a:lnSpc>
              <a:defRPr sz="1800">
                <a:latin typeface="Arial"/>
              </a:defRPr>
            </a:pPr>
            <a:r>
              <a:rPr lang="en-US" sz="1050" dirty="0"/>
              <a:t>Maintain client confidentiality and privacy at all times.</a:t>
            </a:r>
          </a:p>
          <a:p>
            <a:pPr>
              <a:lnSpc>
                <a:spcPct val="90000"/>
              </a:lnSpc>
              <a:defRPr sz="1800">
                <a:latin typeface="Arial"/>
              </a:defRPr>
            </a:pPr>
            <a:endParaRPr lang="en-US" sz="1050" dirty="0"/>
          </a:p>
          <a:p>
            <a:pPr>
              <a:lnSpc>
                <a:spcPct val="90000"/>
              </a:lnSpc>
              <a:defRPr sz="1800">
                <a:latin typeface="Arial"/>
              </a:defRPr>
            </a:pPr>
            <a:r>
              <a:rPr lang="en-US" sz="1050" dirty="0"/>
              <a:t>Follow the care plan and only perform tasks you are trained and authorized to do.</a:t>
            </a:r>
          </a:p>
          <a:p>
            <a:pPr>
              <a:lnSpc>
                <a:spcPct val="90000"/>
              </a:lnSpc>
              <a:defRPr sz="1800">
                <a:latin typeface="Arial"/>
              </a:defRPr>
            </a:pPr>
            <a:endParaRPr lang="en-US" sz="1050" dirty="0"/>
          </a:p>
          <a:p>
            <a:pPr>
              <a:lnSpc>
                <a:spcPct val="90000"/>
              </a:lnSpc>
              <a:defRPr sz="1800">
                <a:latin typeface="Arial"/>
              </a:defRPr>
            </a:pPr>
            <a:r>
              <a:rPr lang="en-US" sz="1050" dirty="0"/>
              <a:t>Refrain from using personal phones during visits unless for emergencies.</a:t>
            </a:r>
          </a:p>
          <a:p>
            <a:pPr>
              <a:lnSpc>
                <a:spcPct val="90000"/>
              </a:lnSpc>
              <a:defRPr sz="1800">
                <a:latin typeface="Arial"/>
              </a:defRPr>
            </a:pPr>
            <a:endParaRPr lang="en-US" sz="1050" dirty="0"/>
          </a:p>
          <a:p>
            <a:pPr>
              <a:lnSpc>
                <a:spcPct val="90000"/>
              </a:lnSpc>
              <a:defRPr sz="1800">
                <a:latin typeface="Arial"/>
              </a:defRPr>
            </a:pPr>
            <a:r>
              <a:rPr lang="en-US" sz="1050" dirty="0"/>
              <a:t>Wear professional, clean attire with your ID badge visible.</a:t>
            </a:r>
          </a:p>
          <a:p>
            <a:pPr>
              <a:lnSpc>
                <a:spcPct val="90000"/>
              </a:lnSpc>
              <a:defRPr sz="1800">
                <a:latin typeface="Arial"/>
              </a:defRPr>
            </a:pPr>
            <a:endParaRPr lang="en-US" sz="1050" dirty="0"/>
          </a:p>
          <a:p>
            <a:pPr>
              <a:lnSpc>
                <a:spcPct val="90000"/>
              </a:lnSpc>
              <a:defRPr sz="1800">
                <a:latin typeface="Arial"/>
              </a:defRPr>
            </a:pPr>
            <a:r>
              <a:rPr lang="en-US" sz="1050" dirty="0"/>
              <a:t>Arrive on time and complete all scheduled visits unless otherwise instructed.</a:t>
            </a:r>
          </a:p>
          <a:p>
            <a:pPr>
              <a:lnSpc>
                <a:spcPct val="90000"/>
              </a:lnSpc>
              <a:defRPr sz="1800">
                <a:latin typeface="Arial"/>
              </a:defRPr>
            </a:pPr>
            <a:endParaRPr lang="en-US" sz="1050" dirty="0"/>
          </a:p>
          <a:p>
            <a:pPr>
              <a:lnSpc>
                <a:spcPct val="90000"/>
              </a:lnSpc>
              <a:defRPr sz="1800">
                <a:latin typeface="Arial"/>
              </a:defRPr>
            </a:pPr>
            <a:r>
              <a:rPr lang="en-US" sz="1050" dirty="0"/>
              <a:t>Report any signs of abuse, neglect, or safety concerns immediately.</a:t>
            </a:r>
          </a:p>
          <a:p>
            <a:pPr>
              <a:lnSpc>
                <a:spcPct val="90000"/>
              </a:lnSpc>
              <a:defRPr sz="1800">
                <a:latin typeface="Arial"/>
              </a:defRPr>
            </a:pPr>
            <a:endParaRPr lang="en-US" sz="1050" dirty="0"/>
          </a:p>
          <a:p>
            <a:pPr>
              <a:lnSpc>
                <a:spcPct val="90000"/>
              </a:lnSpc>
              <a:defRPr sz="1800">
                <a:latin typeface="Arial"/>
              </a:defRPr>
            </a:pPr>
            <a:r>
              <a:rPr lang="en-US" sz="1050" dirty="0"/>
              <a:t>Do not accept gifts, money, or personal favors from clients or families.</a:t>
            </a:r>
          </a:p>
          <a:p>
            <a:pPr>
              <a:lnSpc>
                <a:spcPct val="90000"/>
              </a:lnSpc>
              <a:defRPr sz="1800">
                <a:latin typeface="Arial"/>
              </a:defRPr>
            </a:pPr>
            <a:endParaRPr lang="en-US" sz="1050" dirty="0"/>
          </a:p>
          <a:p>
            <a:pPr>
              <a:lnSpc>
                <a:spcPct val="90000"/>
              </a:lnSpc>
              <a:defRPr sz="1800">
                <a:latin typeface="Arial"/>
              </a:defRPr>
            </a:pPr>
            <a:r>
              <a:rPr lang="en-US" sz="1050" dirty="0"/>
              <a:t>Maintain clear and professional boundaries at all times.</a:t>
            </a:r>
          </a:p>
          <a:p>
            <a:pPr>
              <a:lnSpc>
                <a:spcPct val="90000"/>
              </a:lnSpc>
              <a:defRPr sz="1800">
                <a:latin typeface="Arial"/>
              </a:defRPr>
            </a:pPr>
            <a:endParaRPr lang="en-US" sz="1050" dirty="0"/>
          </a:p>
          <a:p>
            <a:pPr>
              <a:lnSpc>
                <a:spcPct val="90000"/>
              </a:lnSpc>
              <a:defRPr sz="1800">
                <a:latin typeface="Arial"/>
              </a:defRPr>
            </a:pPr>
            <a:r>
              <a:rPr lang="en-US" sz="1050" dirty="0"/>
              <a:t>Be honest, dependable, and act with integrity in all situations.</a:t>
            </a:r>
          </a:p>
          <a:p>
            <a:pPr>
              <a:lnSpc>
                <a:spcPct val="90000"/>
              </a:lnSpc>
            </a:pPr>
            <a:endParaRPr lang="en-US" sz="9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1AEA27-B03B-7C97-AEDE-8FECDD3BFB74}"/>
              </a:ext>
            </a:extLst>
          </p:cNvPr>
          <p:cNvSpPr>
            <a:spLocks noGrp="1"/>
          </p:cNvSpPr>
          <p:nvPr>
            <p:ph type="title"/>
          </p:nvPr>
        </p:nvSpPr>
        <p:spPr>
          <a:xfrm>
            <a:off x="360759" y="3752849"/>
            <a:ext cx="2468166" cy="2452687"/>
          </a:xfrm>
        </p:spPr>
        <p:txBody>
          <a:bodyPr anchor="ctr">
            <a:normAutofit/>
          </a:bodyPr>
          <a:lstStyle/>
          <a:p>
            <a:r>
              <a:rPr lang="en-US" sz="3100"/>
              <a:t>Standards of Conduct Quiz – Home Health Aides</a:t>
            </a:r>
          </a:p>
        </p:txBody>
      </p:sp>
      <p:pic>
        <p:nvPicPr>
          <p:cNvPr id="5" name="Picture 4" descr="A green board with white text&#10;&#10;AI-generated content may be incorrect.">
            <a:extLst>
              <a:ext uri="{FF2B5EF4-FFF2-40B4-BE49-F238E27FC236}">
                <a16:creationId xmlns:a16="http://schemas.microsoft.com/office/drawing/2014/main" id="{54DE1FB2-0FFD-1B43-238D-92B556F7AF30}"/>
              </a:ext>
            </a:extLst>
          </p:cNvPr>
          <p:cNvPicPr>
            <a:picLocks noChangeAspect="1"/>
          </p:cNvPicPr>
          <p:nvPr/>
        </p:nvPicPr>
        <p:blipFill>
          <a:blip r:embed="rId2">
            <a:extLst>
              <a:ext uri="{837473B0-CC2E-450A-ABE3-18F120FF3D39}">
                <a1611:picAttrSrcUrl xmlns:a1611="http://schemas.microsoft.com/office/drawing/2016/11/main" r:id="rId3"/>
              </a:ext>
            </a:extLst>
          </a:blip>
          <a:srcRect t="11398" b="8642"/>
          <a:stretch>
            <a:fillRect/>
          </a:stretch>
        </p:blipFill>
        <p:spPr>
          <a:xfrm>
            <a:off x="20" y="10"/>
            <a:ext cx="9143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36E923BE-99A8-E02E-07CA-CC7528D42F12}"/>
              </a:ext>
            </a:extLst>
          </p:cNvPr>
          <p:cNvSpPr>
            <a:spLocks noGrp="1"/>
          </p:cNvSpPr>
          <p:nvPr>
            <p:ph idx="1"/>
          </p:nvPr>
        </p:nvSpPr>
        <p:spPr>
          <a:xfrm>
            <a:off x="3167986" y="3752850"/>
            <a:ext cx="5614060" cy="2452687"/>
          </a:xfrm>
        </p:spPr>
        <p:txBody>
          <a:bodyPr anchor="ctr">
            <a:normAutofit/>
          </a:bodyPr>
          <a:lstStyle/>
          <a:p>
            <a:pPr>
              <a:lnSpc>
                <a:spcPct val="90000"/>
              </a:lnSpc>
              <a:defRPr sz="1800">
                <a:latin typeface="Arial"/>
              </a:defRPr>
            </a:pPr>
            <a:r>
              <a:rPr lang="en-US" sz="1100"/>
              <a:t>1. True or False: It is acceptable to accept small gifts from clients if offered out of appreciation.</a:t>
            </a:r>
          </a:p>
          <a:p>
            <a:pPr>
              <a:lnSpc>
                <a:spcPct val="90000"/>
              </a:lnSpc>
              <a:defRPr sz="1800">
                <a:latin typeface="Arial"/>
              </a:defRPr>
            </a:pPr>
            <a:endParaRPr lang="en-US" sz="1100"/>
          </a:p>
          <a:p>
            <a:pPr>
              <a:lnSpc>
                <a:spcPct val="90000"/>
              </a:lnSpc>
              <a:defRPr sz="1800">
                <a:latin typeface="Arial"/>
              </a:defRPr>
            </a:pPr>
            <a:r>
              <a:rPr lang="en-US" sz="1100"/>
              <a:t>2. What should you do if a client asks you to perform a task outside your scope of training?</a:t>
            </a:r>
          </a:p>
          <a:p>
            <a:pPr>
              <a:lnSpc>
                <a:spcPct val="90000"/>
              </a:lnSpc>
              <a:defRPr sz="1800">
                <a:latin typeface="Arial"/>
              </a:defRPr>
            </a:pPr>
            <a:endParaRPr lang="en-US" sz="1100"/>
          </a:p>
          <a:p>
            <a:pPr>
              <a:lnSpc>
                <a:spcPct val="90000"/>
              </a:lnSpc>
              <a:defRPr sz="1800">
                <a:latin typeface="Arial"/>
              </a:defRPr>
            </a:pPr>
            <a:r>
              <a:rPr lang="en-US" sz="1100"/>
              <a:t>3. How should you respond if you observe signs of abuse or neglect?</a:t>
            </a:r>
          </a:p>
          <a:p>
            <a:pPr>
              <a:lnSpc>
                <a:spcPct val="90000"/>
              </a:lnSpc>
              <a:defRPr sz="1800">
                <a:latin typeface="Arial"/>
              </a:defRPr>
            </a:pPr>
            <a:endParaRPr lang="en-US" sz="1100"/>
          </a:p>
          <a:p>
            <a:pPr>
              <a:lnSpc>
                <a:spcPct val="90000"/>
              </a:lnSpc>
              <a:defRPr sz="1800">
                <a:latin typeface="Arial"/>
              </a:defRPr>
            </a:pPr>
            <a:r>
              <a:rPr lang="en-US" sz="1100"/>
              <a:t>4. True or False: Using your personal phone during visits is allowed as long as the client doesn’t mind.</a:t>
            </a:r>
          </a:p>
          <a:p>
            <a:pPr>
              <a:lnSpc>
                <a:spcPct val="90000"/>
              </a:lnSpc>
              <a:defRPr sz="1800">
                <a:latin typeface="Arial"/>
              </a:defRPr>
            </a:pPr>
            <a:endParaRPr lang="en-US" sz="1100"/>
          </a:p>
          <a:p>
            <a:pPr>
              <a:lnSpc>
                <a:spcPct val="90000"/>
              </a:lnSpc>
              <a:defRPr sz="1800">
                <a:latin typeface="Arial"/>
              </a:defRPr>
            </a:pPr>
            <a:r>
              <a:rPr lang="en-US" sz="1100"/>
              <a:t>5. What are three key behaviors that demonstrate professionalism as a home health aide?</a:t>
            </a:r>
          </a:p>
          <a:p>
            <a:pPr>
              <a:lnSpc>
                <a:spcPct val="90000"/>
              </a:lnSpc>
            </a:pPr>
            <a:endParaRPr lang="en-US" sz="1100"/>
          </a:p>
        </p:txBody>
      </p:sp>
    </p:spTree>
    <p:extLst>
      <p:ext uri="{BB962C8B-B14F-4D97-AF65-F5344CB8AC3E}">
        <p14:creationId xmlns:p14="http://schemas.microsoft.com/office/powerpoint/2010/main" val="34685161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172</TotalTime>
  <Words>5472</Words>
  <Application>Microsoft Office PowerPoint</Application>
  <PresentationFormat>On-screen Show (4:3)</PresentationFormat>
  <Paragraphs>658</Paragraphs>
  <Slides>41</Slides>
  <Notes>36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41</vt:i4>
      </vt:variant>
    </vt:vector>
  </HeadingPairs>
  <TitlesOfParts>
    <vt:vector size="44" baseType="lpstr">
      <vt:lpstr>Arial</vt:lpstr>
      <vt:lpstr>Calibri</vt:lpstr>
      <vt:lpstr>Office Theme</vt:lpstr>
      <vt:lpstr>Welcome to Signal Health Group</vt:lpstr>
      <vt:lpstr>About Signal Health Group</vt:lpstr>
      <vt:lpstr>Mission, Vision, and Core Values</vt:lpstr>
      <vt:lpstr>What is Home Health Care?</vt:lpstr>
      <vt:lpstr>Why Work in Home Health?</vt:lpstr>
      <vt:lpstr>Meet the Leadership Team</vt:lpstr>
      <vt:lpstr>Your Role &amp; Expectations</vt:lpstr>
      <vt:lpstr>Standards of Conduct</vt:lpstr>
      <vt:lpstr>Standards of Conduct Quiz – Home Health Aides</vt:lpstr>
      <vt:lpstr>Quiz Answers – Standards of Conduct</vt:lpstr>
      <vt:lpstr>Scenario Discussion – Standards of Conduct</vt:lpstr>
      <vt:lpstr>Scenario Answers – Standards of Conduct</vt:lpstr>
      <vt:lpstr>HIPAA &amp; Patient Privacy</vt:lpstr>
      <vt:lpstr>Infection Prevention &amp; Control</vt:lpstr>
      <vt:lpstr>Personal Protective Equipment (PPE)</vt:lpstr>
      <vt:lpstr>Safety in the Home</vt:lpstr>
      <vt:lpstr>Emergency Procedures</vt:lpstr>
      <vt:lpstr>Weather &amp; Disaster Preparedness</vt:lpstr>
      <vt:lpstr>Care Plans</vt:lpstr>
      <vt:lpstr>Home Health Aide Services</vt:lpstr>
      <vt:lpstr>Charting &amp; Documentation</vt:lpstr>
      <vt:lpstr>Mobile App</vt:lpstr>
      <vt:lpstr>Client Communication</vt:lpstr>
      <vt:lpstr>Cultural Competency</vt:lpstr>
      <vt:lpstr>De-escalation Techniques</vt:lpstr>
      <vt:lpstr>Client Rights</vt:lpstr>
      <vt:lpstr>Client Responsibilities</vt:lpstr>
      <vt:lpstr>Boundaries &amp; Professionalism</vt:lpstr>
      <vt:lpstr>Employee Appearance</vt:lpstr>
      <vt:lpstr>Scheduling &amp; Timekeeping</vt:lpstr>
      <vt:lpstr>Performance Evaluations</vt:lpstr>
      <vt:lpstr>Incident Reporting</vt:lpstr>
      <vt:lpstr>Abuse &amp; Neglect</vt:lpstr>
      <vt:lpstr>Drug-Free Workplace</vt:lpstr>
      <vt:lpstr>Harassment &amp; Discrimination</vt:lpstr>
      <vt:lpstr>Frequently Asked Questions</vt:lpstr>
      <vt:lpstr>Case Scenario Practice</vt:lpstr>
      <vt:lpstr>Case Scenario Answers – Home Health Aides</vt:lpstr>
      <vt:lpstr>Quiz / Knowledge Check</vt:lpstr>
      <vt:lpstr>Contact List</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Human Resource</dc:creator>
  <cp:keywords/>
  <dc:description>generated using python-pptx</dc:description>
  <cp:lastModifiedBy>Signal HG</cp:lastModifiedBy>
  <cp:revision>2</cp:revision>
  <dcterms:created xsi:type="dcterms:W3CDTF">2013-01-27T09:14:16Z</dcterms:created>
  <dcterms:modified xsi:type="dcterms:W3CDTF">2025-06-02T07:00:32Z</dcterms:modified>
  <cp:category/>
</cp:coreProperties>
</file>